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43"/>
  </p:notesMasterIdLst>
  <p:handoutMasterIdLst>
    <p:handoutMasterId r:id="rId44"/>
  </p:handoutMasterIdLst>
  <p:sldIdLst>
    <p:sldId id="409" r:id="rId2"/>
    <p:sldId id="368" r:id="rId3"/>
    <p:sldId id="386" r:id="rId4"/>
    <p:sldId id="401" r:id="rId5"/>
    <p:sldId id="449" r:id="rId6"/>
    <p:sldId id="450" r:id="rId7"/>
    <p:sldId id="451" r:id="rId8"/>
    <p:sldId id="452" r:id="rId9"/>
    <p:sldId id="453" r:id="rId10"/>
    <p:sldId id="454" r:id="rId11"/>
    <p:sldId id="400" r:id="rId12"/>
    <p:sldId id="358" r:id="rId13"/>
    <p:sldId id="361" r:id="rId14"/>
    <p:sldId id="369" r:id="rId15"/>
    <p:sldId id="549" r:id="rId16"/>
    <p:sldId id="456" r:id="rId17"/>
    <p:sldId id="457" r:id="rId18"/>
    <p:sldId id="458" r:id="rId19"/>
    <p:sldId id="459" r:id="rId20"/>
    <p:sldId id="460" r:id="rId21"/>
    <p:sldId id="461" r:id="rId22"/>
    <p:sldId id="344" r:id="rId23"/>
    <p:sldId id="427" r:id="rId24"/>
    <p:sldId id="428" r:id="rId25"/>
    <p:sldId id="448" r:id="rId26"/>
    <p:sldId id="402" r:id="rId27"/>
    <p:sldId id="514" r:id="rId28"/>
    <p:sldId id="548" r:id="rId29"/>
    <p:sldId id="515" r:id="rId30"/>
    <p:sldId id="533" r:id="rId31"/>
    <p:sldId id="546" r:id="rId32"/>
    <p:sldId id="547" r:id="rId33"/>
    <p:sldId id="362" r:id="rId34"/>
    <p:sldId id="443" r:id="rId35"/>
    <p:sldId id="408" r:id="rId36"/>
    <p:sldId id="366" r:id="rId37"/>
    <p:sldId id="346" r:id="rId38"/>
    <p:sldId id="347" r:id="rId39"/>
    <p:sldId id="348" r:id="rId40"/>
    <p:sldId id="349" r:id="rId41"/>
    <p:sldId id="410" r:id="rId42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" initials="S" lastIdx="1" clrIdx="0">
    <p:extLst>
      <p:ext uri="{19B8F6BF-5375-455C-9EA6-DF929625EA0E}">
        <p15:presenceInfo xmlns:p15="http://schemas.microsoft.com/office/powerpoint/2012/main" userId="c15afb22a230d1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00"/>
    <a:srgbClr val="3333FF"/>
    <a:srgbClr val="66FFFF"/>
    <a:srgbClr val="FF3300"/>
    <a:srgbClr val="99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0" d="100"/>
          <a:sy n="60" d="100"/>
        </p:scale>
        <p:origin x="8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68"/>
    </p:cViewPr>
  </p:sorterViewPr>
  <p:notesViewPr>
    <p:cSldViewPr>
      <p:cViewPr varScale="1">
        <p:scale>
          <a:sx n="52" d="100"/>
          <a:sy n="52" d="100"/>
        </p:scale>
        <p:origin x="-2970" y="-78"/>
      </p:cViewPr>
      <p:guideLst>
        <p:guide orient="horz" pos="3156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Executive function: working memory, mental flexibility, self-control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Be aware of, understand and manage own behaviours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Impulse control and deferred gratification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 custLinFactNeighborY="-1794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Frame for turn taking using ‘markers’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Clear boundaries around reactions to ideas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Teacher rights as well as student rights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Time target – pause and feedback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‘Markers’ of involvement: coloured pens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Specific roles linked to success criteria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Simple Roles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57899855-B14D-4ABA-B547-FAC47C7904AA}">
      <dgm:prSet phldrT="[Text]"/>
      <dgm:spPr/>
      <dgm:t>
        <a:bodyPr/>
        <a:lstStyle/>
        <a:p>
          <a:r>
            <a:rPr lang="en-GB" dirty="0"/>
            <a:t>Talk Partners/Think-Pair-Share</a:t>
          </a:r>
        </a:p>
      </dgm:t>
    </dgm:pt>
    <dgm:pt modelId="{177C19AB-65BD-4776-8C71-AB05554D3F4A}" type="parTrans" cxnId="{613320F9-ED5D-44C6-93DE-F3E751DBF371}">
      <dgm:prSet/>
      <dgm:spPr/>
      <dgm:t>
        <a:bodyPr/>
        <a:lstStyle/>
        <a:p>
          <a:endParaRPr lang="en-GB"/>
        </a:p>
      </dgm:t>
    </dgm:pt>
    <dgm:pt modelId="{3D220547-B4B5-47DE-9314-2D7A7F67A756}" type="sibTrans" cxnId="{613320F9-ED5D-44C6-93DE-F3E751DBF371}">
      <dgm:prSet/>
      <dgm:spPr/>
      <dgm:t>
        <a:bodyPr/>
        <a:lstStyle/>
        <a:p>
          <a:endParaRPr lang="en-GB"/>
        </a:p>
      </dgm:t>
    </dgm:pt>
    <dgm:pt modelId="{DDC390BD-0256-4980-AB2B-DA614AF5F44E}">
      <dgm:prSet phldrT="[Text]"/>
      <dgm:spPr/>
      <dgm:t>
        <a:bodyPr/>
        <a:lstStyle/>
        <a:p>
          <a:r>
            <a:rPr lang="en-GB" dirty="0"/>
            <a:t>Triads: Speaker, Questioner, Scribe/Coach, Player, Umpire</a:t>
          </a:r>
        </a:p>
      </dgm:t>
    </dgm:pt>
    <dgm:pt modelId="{4055B4DB-5A54-4D9C-B2B2-40582E7C81FA}" type="parTrans" cxnId="{CF6A1CEF-61AF-48C3-9687-211F4E8F3159}">
      <dgm:prSet/>
      <dgm:spPr/>
      <dgm:t>
        <a:bodyPr/>
        <a:lstStyle/>
        <a:p>
          <a:endParaRPr lang="en-GB"/>
        </a:p>
      </dgm:t>
    </dgm:pt>
    <dgm:pt modelId="{D850857C-6F62-4A4F-92D3-B0240A3BE610}" type="sibTrans" cxnId="{CF6A1CEF-61AF-48C3-9687-211F4E8F3159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Complex Roles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75E52C3-6309-4078-AD88-AEF6054FDC26}">
      <dgm:prSet phldrT="[Text]"/>
      <dgm:spPr/>
      <dgm:t>
        <a:bodyPr/>
        <a:lstStyle/>
        <a:p>
          <a:r>
            <a:rPr lang="en-GB" dirty="0"/>
            <a:t>Jigsaw (Home/Expert) Groups</a:t>
          </a:r>
        </a:p>
      </dgm:t>
    </dgm:pt>
    <dgm:pt modelId="{D4F71543-87D6-49C9-9A7C-B365916600FE}" type="parTrans" cxnId="{744A63AC-37E1-4162-B12B-3C64B7B0E954}">
      <dgm:prSet/>
      <dgm:spPr/>
      <dgm:t>
        <a:bodyPr/>
        <a:lstStyle/>
        <a:p>
          <a:endParaRPr lang="en-GB"/>
        </a:p>
      </dgm:t>
    </dgm:pt>
    <dgm:pt modelId="{A3E45D58-9B22-4D70-BD9C-65F329418BB0}" type="sibTrans" cxnId="{744A63AC-37E1-4162-B12B-3C64B7B0E954}">
      <dgm:prSet/>
      <dgm:spPr/>
      <dgm:t>
        <a:bodyPr/>
        <a:lstStyle/>
        <a:p>
          <a:endParaRPr lang="en-GB"/>
        </a:p>
      </dgm:t>
    </dgm:pt>
    <dgm:pt modelId="{E91EA9B0-1887-4A19-9CC7-95A1C8D2352E}">
      <dgm:prSet phldrT="[Text]"/>
      <dgm:spPr/>
      <dgm:t>
        <a:bodyPr/>
        <a:lstStyle/>
        <a:p>
          <a:r>
            <a:rPr lang="en-GB" dirty="0"/>
            <a:t>Silent Debate</a:t>
          </a:r>
        </a:p>
      </dgm:t>
    </dgm:pt>
    <dgm:pt modelId="{93E65ED9-7A53-47DE-8BB1-FAD7FBEBF806}" type="parTrans" cxnId="{DDFA1806-44F5-4F0B-8F53-66BC6F1F68E3}">
      <dgm:prSet/>
      <dgm:spPr/>
      <dgm:t>
        <a:bodyPr/>
        <a:lstStyle/>
        <a:p>
          <a:endParaRPr lang="en-GB"/>
        </a:p>
      </dgm:t>
    </dgm:pt>
    <dgm:pt modelId="{99990DC6-1197-4FD6-9BEF-1238C87AEFB8}" type="sibTrans" cxnId="{DDFA1806-44F5-4F0B-8F53-66BC6F1F68E3}">
      <dgm:prSet/>
      <dgm:spPr/>
      <dgm:t>
        <a:bodyPr/>
        <a:lstStyle/>
        <a:p>
          <a:endParaRPr lang="en-GB"/>
        </a:p>
      </dgm:t>
    </dgm:pt>
    <dgm:pt modelId="{B23BC608-E9A9-4463-9436-B94EDF6A7497}">
      <dgm:prSet phldrT="[Text]"/>
      <dgm:spPr/>
      <dgm:t>
        <a:bodyPr/>
        <a:lstStyle/>
        <a:p>
          <a:r>
            <a:rPr lang="en-GB" dirty="0"/>
            <a:t>2 – 4 – 8 </a:t>
          </a:r>
        </a:p>
      </dgm:t>
    </dgm:pt>
    <dgm:pt modelId="{13FFA13E-4925-41A8-B7D7-562B97B26261}" type="parTrans" cxnId="{0D9CE9E1-B58D-4087-8929-B47A95C66AE5}">
      <dgm:prSet/>
      <dgm:spPr/>
      <dgm:t>
        <a:bodyPr/>
        <a:lstStyle/>
        <a:p>
          <a:endParaRPr lang="en-GB"/>
        </a:p>
      </dgm:t>
    </dgm:pt>
    <dgm:pt modelId="{C4118ADB-A690-469D-B646-019A406C71FF}" type="sibTrans" cxnId="{0D9CE9E1-B58D-4087-8929-B47A95C66AE5}">
      <dgm:prSet/>
      <dgm:spPr/>
      <dgm:t>
        <a:bodyPr/>
        <a:lstStyle/>
        <a:p>
          <a:endParaRPr lang="en-GB"/>
        </a:p>
      </dgm:t>
    </dgm:pt>
    <dgm:pt modelId="{AA7BDADD-FB27-4C99-9849-07090852776C}" type="pres">
      <dgm:prSet presAssocID="{A6DDB3B6-CC54-47F0-94A9-7FAE08A62246}" presName="linearFlow" presStyleCnt="0">
        <dgm:presLayoutVars>
          <dgm:dir/>
          <dgm:animLvl val="lvl"/>
          <dgm:resizeHandles val="exact"/>
        </dgm:presLayoutVars>
      </dgm:prSet>
      <dgm:spPr/>
    </dgm:pt>
    <dgm:pt modelId="{3B0485E8-B873-4560-9F91-783A0F7917C7}" type="pres">
      <dgm:prSet presAssocID="{6EBA30D9-4589-4FAE-9622-7EB5046CDAB2}" presName="composite" presStyleCnt="0"/>
      <dgm:spPr/>
    </dgm:pt>
    <dgm:pt modelId="{D62DDB7A-D722-4EE5-9E0A-FD7721411AD3}" type="pres">
      <dgm:prSet presAssocID="{6EBA30D9-4589-4FAE-9622-7EB5046CDAB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BC508E3-5A94-45C6-8393-2061999BB077}" type="pres">
      <dgm:prSet presAssocID="{6EBA30D9-4589-4FAE-9622-7EB5046CDAB2}" presName="descendantText" presStyleLbl="alignAcc1" presStyleIdx="0" presStyleCnt="2">
        <dgm:presLayoutVars>
          <dgm:bulletEnabled val="1"/>
        </dgm:presLayoutVars>
      </dgm:prSet>
      <dgm:spPr/>
    </dgm:pt>
    <dgm:pt modelId="{ED350948-9D91-4DFC-B1EF-104FA07E5E99}" type="pres">
      <dgm:prSet presAssocID="{5EF12B55-E7A2-46A9-BCBE-07544E9BB724}" presName="sp" presStyleCnt="0"/>
      <dgm:spPr/>
    </dgm:pt>
    <dgm:pt modelId="{00AB96A4-AA23-4E60-8D9B-BBE6B667C087}" type="pres">
      <dgm:prSet presAssocID="{7674F4E6-59F3-4555-B296-2E14BDB6BF5F}" presName="composite" presStyleCnt="0"/>
      <dgm:spPr/>
    </dgm:pt>
    <dgm:pt modelId="{AF611648-4E56-4642-A79A-59832CF6EC8C}" type="pres">
      <dgm:prSet presAssocID="{7674F4E6-59F3-4555-B296-2E14BDB6BF5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56AB839-DBD0-41C6-9185-337AD86FB587}" type="pres">
      <dgm:prSet presAssocID="{7674F4E6-59F3-4555-B296-2E14BDB6BF5F}" presName="descendantText" presStyleLbl="alignAcc1" presStyleIdx="1" presStyleCnt="2" custScaleY="96334" custLinFactNeighborY="0">
        <dgm:presLayoutVars>
          <dgm:bulletEnabled val="1"/>
        </dgm:presLayoutVars>
      </dgm:prSet>
      <dgm:spPr/>
    </dgm:pt>
  </dgm:ptLst>
  <dgm:cxnLst>
    <dgm:cxn modelId="{DDFA1806-44F5-4F0B-8F53-66BC6F1F68E3}" srcId="{7674F4E6-59F3-4555-B296-2E14BDB6BF5F}" destId="{E91EA9B0-1887-4A19-9CC7-95A1C8D2352E}" srcOrd="2" destOrd="0" parTransId="{93E65ED9-7A53-47DE-8BB1-FAD7FBEBF806}" sibTransId="{99990DC6-1197-4FD6-9BEF-1238C87AEFB8}"/>
    <dgm:cxn modelId="{6BEADA08-6491-422E-8517-BDAF256287CF}" type="presOf" srcId="{275E52C3-6309-4078-AD88-AEF6054FDC26}" destId="{B56AB839-DBD0-41C6-9185-337AD86FB587}" srcOrd="0" destOrd="1" presId="urn:microsoft.com/office/officeart/2005/8/layout/chevron2"/>
    <dgm:cxn modelId="{4F93E824-0BF0-4C2D-A441-4C3F835A6410}" type="presOf" srcId="{A6DDB3B6-CC54-47F0-94A9-7FAE08A62246}" destId="{AA7BDADD-FB27-4C99-9849-07090852776C}" srcOrd="0" destOrd="0" presId="urn:microsoft.com/office/officeart/2005/8/layout/chevron2"/>
    <dgm:cxn modelId="{3F19E527-D072-4DC1-80D5-4FE639AD3A50}" type="presOf" srcId="{DDC390BD-0256-4980-AB2B-DA614AF5F44E}" destId="{5BC508E3-5A94-45C6-8393-2061999BB077}" srcOrd="0" destOrd="1" presId="urn:microsoft.com/office/officeart/2005/8/layout/chevron2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845B3C70-F050-4744-99A9-EFAE9C6CFDA5}" type="presOf" srcId="{7674F4E6-59F3-4555-B296-2E14BDB6BF5F}" destId="{AF611648-4E56-4642-A79A-59832CF6EC8C}" srcOrd="0" destOrd="0" presId="urn:microsoft.com/office/officeart/2005/8/layout/chevron2"/>
    <dgm:cxn modelId="{CFB17F73-5C28-427C-9F56-3946DFA02DD9}" type="presOf" srcId="{B23BC608-E9A9-4463-9436-B94EDF6A7497}" destId="{B56AB839-DBD0-41C6-9185-337AD86FB587}" srcOrd="0" destOrd="0" presId="urn:microsoft.com/office/officeart/2005/8/layout/chevron2"/>
    <dgm:cxn modelId="{3BBD6D78-6DBA-40CB-A8B3-98CD0CB67E40}" type="presOf" srcId="{E91EA9B0-1887-4A19-9CC7-95A1C8D2352E}" destId="{B56AB839-DBD0-41C6-9185-337AD86FB587}" srcOrd="0" destOrd="2" presId="urn:microsoft.com/office/officeart/2005/8/layout/chevron2"/>
    <dgm:cxn modelId="{744A63AC-37E1-4162-B12B-3C64B7B0E954}" srcId="{7674F4E6-59F3-4555-B296-2E14BDB6BF5F}" destId="{275E52C3-6309-4078-AD88-AEF6054FDC26}" srcOrd="1" destOrd="0" parTransId="{D4F71543-87D6-49C9-9A7C-B365916600FE}" sibTransId="{A3E45D58-9B22-4D70-BD9C-65F329418BB0}"/>
    <dgm:cxn modelId="{607D47DE-1C46-4487-9EED-E8079167A970}" type="presOf" srcId="{57899855-B14D-4ABA-B547-FAC47C7904AA}" destId="{5BC508E3-5A94-45C6-8393-2061999BB077}" srcOrd="0" destOrd="0" presId="urn:microsoft.com/office/officeart/2005/8/layout/chevron2"/>
    <dgm:cxn modelId="{0D9CE9E1-B58D-4087-8929-B47A95C66AE5}" srcId="{7674F4E6-59F3-4555-B296-2E14BDB6BF5F}" destId="{B23BC608-E9A9-4463-9436-B94EDF6A7497}" srcOrd="0" destOrd="0" parTransId="{13FFA13E-4925-41A8-B7D7-562B97B26261}" sibTransId="{C4118ADB-A690-469D-B646-019A406C71FF}"/>
    <dgm:cxn modelId="{75839CE2-CA1D-44E6-AB91-8FE7C9257E5F}" type="presOf" srcId="{6EBA30D9-4589-4FAE-9622-7EB5046CDAB2}" destId="{D62DDB7A-D722-4EE5-9E0A-FD7721411AD3}" srcOrd="0" destOrd="0" presId="urn:microsoft.com/office/officeart/2005/8/layout/chevron2"/>
    <dgm:cxn modelId="{CF6A1CEF-61AF-48C3-9687-211F4E8F3159}" srcId="{6EBA30D9-4589-4FAE-9622-7EB5046CDAB2}" destId="{DDC390BD-0256-4980-AB2B-DA614AF5F44E}" srcOrd="1" destOrd="0" parTransId="{4055B4DB-5A54-4D9C-B2B2-40582E7C81FA}" sibTransId="{D850857C-6F62-4A4F-92D3-B0240A3BE610}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613320F9-ED5D-44C6-93DE-F3E751DBF371}" srcId="{6EBA30D9-4589-4FAE-9622-7EB5046CDAB2}" destId="{57899855-B14D-4ABA-B547-FAC47C7904AA}" srcOrd="0" destOrd="0" parTransId="{177C19AB-65BD-4776-8C71-AB05554D3F4A}" sibTransId="{3D220547-B4B5-47DE-9314-2D7A7F67A756}"/>
    <dgm:cxn modelId="{74ED3ED0-93E3-4EAC-9F58-FA86424C9C8D}" type="presParOf" srcId="{AA7BDADD-FB27-4C99-9849-07090852776C}" destId="{3B0485E8-B873-4560-9F91-783A0F7917C7}" srcOrd="0" destOrd="0" presId="urn:microsoft.com/office/officeart/2005/8/layout/chevron2"/>
    <dgm:cxn modelId="{AD6A1B9D-A3CE-414F-A592-4EFE305D9F70}" type="presParOf" srcId="{3B0485E8-B873-4560-9F91-783A0F7917C7}" destId="{D62DDB7A-D722-4EE5-9E0A-FD7721411AD3}" srcOrd="0" destOrd="0" presId="urn:microsoft.com/office/officeart/2005/8/layout/chevron2"/>
    <dgm:cxn modelId="{700A9F22-40E2-41D4-9ADA-278AAFB79046}" type="presParOf" srcId="{3B0485E8-B873-4560-9F91-783A0F7917C7}" destId="{5BC508E3-5A94-45C6-8393-2061999BB077}" srcOrd="1" destOrd="0" presId="urn:microsoft.com/office/officeart/2005/8/layout/chevron2"/>
    <dgm:cxn modelId="{4572AB1B-3917-4D89-82DE-6F3EBF859C40}" type="presParOf" srcId="{AA7BDADD-FB27-4C99-9849-07090852776C}" destId="{ED350948-9D91-4DFC-B1EF-104FA07E5E99}" srcOrd="1" destOrd="0" presId="urn:microsoft.com/office/officeart/2005/8/layout/chevron2"/>
    <dgm:cxn modelId="{35792749-8D71-4347-83DA-D2F0AAE8F6CE}" type="presParOf" srcId="{AA7BDADD-FB27-4C99-9849-07090852776C}" destId="{00AB96A4-AA23-4E60-8D9B-BBE6B667C087}" srcOrd="2" destOrd="0" presId="urn:microsoft.com/office/officeart/2005/8/layout/chevron2"/>
    <dgm:cxn modelId="{8E9D7576-2DA4-49F8-AD3E-AA0B791E2BDA}" type="presParOf" srcId="{00AB96A4-AA23-4E60-8D9B-BBE6B667C087}" destId="{AF611648-4E56-4642-A79A-59832CF6EC8C}" srcOrd="0" destOrd="0" presId="urn:microsoft.com/office/officeart/2005/8/layout/chevron2"/>
    <dgm:cxn modelId="{406CB9DE-ED0C-49E2-932A-AA9DB36A46B8}" type="presParOf" srcId="{00AB96A4-AA23-4E60-8D9B-BBE6B667C087}" destId="{B56AB839-DBD0-41C6-9185-337AD86FB5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E452B1-57D1-4989-8969-876C2499673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D8CBA4D-7727-45C0-9AD6-C70D7E4DFEFB}">
      <dgm:prSet phldrT="[Text]"/>
      <dgm:spPr/>
      <dgm:t>
        <a:bodyPr/>
        <a:lstStyle/>
        <a:p>
          <a:r>
            <a:rPr lang="en-GB" dirty="0"/>
            <a:t>Yes, but</a:t>
          </a:r>
        </a:p>
      </dgm:t>
    </dgm:pt>
    <dgm:pt modelId="{72C8B6A8-F4A3-4F24-A514-C9F65A4E3FDB}" type="parTrans" cxnId="{8AE3001D-BDAE-40FF-B988-CABB589A40D1}">
      <dgm:prSet/>
      <dgm:spPr/>
      <dgm:t>
        <a:bodyPr/>
        <a:lstStyle/>
        <a:p>
          <a:endParaRPr lang="en-GB"/>
        </a:p>
      </dgm:t>
    </dgm:pt>
    <dgm:pt modelId="{F7C8056D-7B01-4675-95A9-4E95B8BF946E}" type="sibTrans" cxnId="{8AE3001D-BDAE-40FF-B988-CABB589A40D1}">
      <dgm:prSet/>
      <dgm:spPr/>
      <dgm:t>
        <a:bodyPr/>
        <a:lstStyle/>
        <a:p>
          <a:endParaRPr lang="en-GB"/>
        </a:p>
      </dgm:t>
    </dgm:pt>
    <dgm:pt modelId="{B1CB0B93-B577-4704-86D7-C6AA36007BA7}">
      <dgm:prSet phldrT="[Text]"/>
      <dgm:spPr/>
      <dgm:t>
        <a:bodyPr/>
        <a:lstStyle/>
        <a:p>
          <a:r>
            <a:rPr lang="en-GB" dirty="0"/>
            <a:t>Yes and</a:t>
          </a:r>
        </a:p>
      </dgm:t>
    </dgm:pt>
    <dgm:pt modelId="{DBB04283-5A46-4758-98A6-EEFF40CCEEF8}" type="parTrans" cxnId="{124C05C9-B8A7-45C7-ADE4-B99287F31D6D}">
      <dgm:prSet/>
      <dgm:spPr/>
      <dgm:t>
        <a:bodyPr/>
        <a:lstStyle/>
        <a:p>
          <a:endParaRPr lang="en-GB"/>
        </a:p>
      </dgm:t>
    </dgm:pt>
    <dgm:pt modelId="{4986C6ED-22FA-4EA8-BC96-042C90D37372}" type="sibTrans" cxnId="{124C05C9-B8A7-45C7-ADE4-B99287F31D6D}">
      <dgm:prSet/>
      <dgm:spPr/>
      <dgm:t>
        <a:bodyPr/>
        <a:lstStyle/>
        <a:p>
          <a:endParaRPr lang="en-GB"/>
        </a:p>
      </dgm:t>
    </dgm:pt>
    <dgm:pt modelId="{16025F5F-8DEB-4647-8EF7-6925315F11FA}">
      <dgm:prSet phldrT="[Text]"/>
      <dgm:spPr/>
      <dgm:t>
        <a:bodyPr/>
        <a:lstStyle/>
        <a:p>
          <a:r>
            <a:rPr lang="en-GB" dirty="0"/>
            <a:t>No</a:t>
          </a:r>
        </a:p>
      </dgm:t>
    </dgm:pt>
    <dgm:pt modelId="{AE92BA14-D982-493A-8969-8B5F5B4BF84E}" type="parTrans" cxnId="{A3EC82D7-D53D-4F78-99A9-732E778EADC4}">
      <dgm:prSet/>
      <dgm:spPr/>
      <dgm:t>
        <a:bodyPr/>
        <a:lstStyle/>
        <a:p>
          <a:endParaRPr lang="en-GB"/>
        </a:p>
      </dgm:t>
    </dgm:pt>
    <dgm:pt modelId="{F48C302D-6119-4499-9033-9173946CDF5F}" type="sibTrans" cxnId="{A3EC82D7-D53D-4F78-99A9-732E778EADC4}">
      <dgm:prSet/>
      <dgm:spPr/>
      <dgm:t>
        <a:bodyPr/>
        <a:lstStyle/>
        <a:p>
          <a:endParaRPr lang="en-GB"/>
        </a:p>
      </dgm:t>
    </dgm:pt>
    <dgm:pt modelId="{11D1431F-F636-4FFB-A2FA-77C100B2B87B}" type="pres">
      <dgm:prSet presAssocID="{66E452B1-57D1-4989-8969-876C24996737}" presName="compositeShape" presStyleCnt="0">
        <dgm:presLayoutVars>
          <dgm:chMax val="7"/>
          <dgm:dir/>
          <dgm:resizeHandles val="exact"/>
        </dgm:presLayoutVars>
      </dgm:prSet>
      <dgm:spPr/>
    </dgm:pt>
    <dgm:pt modelId="{F4FB6312-77BD-4122-8C4A-D557418F500E}" type="pres">
      <dgm:prSet presAssocID="{66E452B1-57D1-4989-8969-876C24996737}" presName="wedge1" presStyleLbl="node1" presStyleIdx="0" presStyleCnt="3"/>
      <dgm:spPr/>
    </dgm:pt>
    <dgm:pt modelId="{4C7684DC-A222-4FB0-BA4A-4B2239FD3D4C}" type="pres">
      <dgm:prSet presAssocID="{66E452B1-57D1-4989-8969-876C24996737}" presName="dummy1a" presStyleCnt="0"/>
      <dgm:spPr/>
    </dgm:pt>
    <dgm:pt modelId="{B9B5CF5A-E3BA-477A-9633-A95A58309DC5}" type="pres">
      <dgm:prSet presAssocID="{66E452B1-57D1-4989-8969-876C24996737}" presName="dummy1b" presStyleCnt="0"/>
      <dgm:spPr/>
    </dgm:pt>
    <dgm:pt modelId="{2C81083F-E165-49D5-B0FF-A740DD8B85ED}" type="pres">
      <dgm:prSet presAssocID="{66E452B1-57D1-4989-8969-876C2499673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2165771-3A0B-42CE-936D-E443BB758ECF}" type="pres">
      <dgm:prSet presAssocID="{66E452B1-57D1-4989-8969-876C24996737}" presName="wedge2" presStyleLbl="node1" presStyleIdx="1" presStyleCnt="3"/>
      <dgm:spPr/>
    </dgm:pt>
    <dgm:pt modelId="{E4057561-D00B-477D-A603-4E41F3DADFB3}" type="pres">
      <dgm:prSet presAssocID="{66E452B1-57D1-4989-8969-876C24996737}" presName="dummy2a" presStyleCnt="0"/>
      <dgm:spPr/>
    </dgm:pt>
    <dgm:pt modelId="{46560E00-EB9E-4B4B-BF9B-E86EA86819EF}" type="pres">
      <dgm:prSet presAssocID="{66E452B1-57D1-4989-8969-876C24996737}" presName="dummy2b" presStyleCnt="0"/>
      <dgm:spPr/>
    </dgm:pt>
    <dgm:pt modelId="{D92E5EEE-10D1-4EEF-883F-0EB20E664A05}" type="pres">
      <dgm:prSet presAssocID="{66E452B1-57D1-4989-8969-876C2499673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103D98A-AF70-420A-AD88-40150B624B8F}" type="pres">
      <dgm:prSet presAssocID="{66E452B1-57D1-4989-8969-876C24996737}" presName="wedge3" presStyleLbl="node1" presStyleIdx="2" presStyleCnt="3"/>
      <dgm:spPr/>
    </dgm:pt>
    <dgm:pt modelId="{623696D5-9065-4EAA-ADBC-B44D56C45106}" type="pres">
      <dgm:prSet presAssocID="{66E452B1-57D1-4989-8969-876C24996737}" presName="dummy3a" presStyleCnt="0"/>
      <dgm:spPr/>
    </dgm:pt>
    <dgm:pt modelId="{4C12181E-50E8-41E3-9D23-AEC2EAC70A5D}" type="pres">
      <dgm:prSet presAssocID="{66E452B1-57D1-4989-8969-876C24996737}" presName="dummy3b" presStyleCnt="0"/>
      <dgm:spPr/>
    </dgm:pt>
    <dgm:pt modelId="{A998AA63-2644-4E5B-A552-292BB5ECFAD8}" type="pres">
      <dgm:prSet presAssocID="{66E452B1-57D1-4989-8969-876C2499673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2E75468-566B-437E-A92D-7BAAD19B9161}" type="pres">
      <dgm:prSet presAssocID="{F7C8056D-7B01-4675-95A9-4E95B8BF946E}" presName="arrowWedge1" presStyleLbl="fgSibTrans2D1" presStyleIdx="0" presStyleCnt="3"/>
      <dgm:spPr/>
    </dgm:pt>
    <dgm:pt modelId="{088D1C98-C12B-4618-9C11-91AF444093DB}" type="pres">
      <dgm:prSet presAssocID="{4986C6ED-22FA-4EA8-BC96-042C90D37372}" presName="arrowWedge2" presStyleLbl="fgSibTrans2D1" presStyleIdx="1" presStyleCnt="3"/>
      <dgm:spPr/>
    </dgm:pt>
    <dgm:pt modelId="{FC913940-C152-487A-A760-EAED2C23D26D}" type="pres">
      <dgm:prSet presAssocID="{F48C302D-6119-4499-9033-9173946CDF5F}" presName="arrowWedge3" presStyleLbl="fgSibTrans2D1" presStyleIdx="2" presStyleCnt="3"/>
      <dgm:spPr/>
    </dgm:pt>
  </dgm:ptLst>
  <dgm:cxnLst>
    <dgm:cxn modelId="{8AE3001D-BDAE-40FF-B988-CABB589A40D1}" srcId="{66E452B1-57D1-4989-8969-876C24996737}" destId="{7D8CBA4D-7727-45C0-9AD6-C70D7E4DFEFB}" srcOrd="0" destOrd="0" parTransId="{72C8B6A8-F4A3-4F24-A514-C9F65A4E3FDB}" sibTransId="{F7C8056D-7B01-4675-95A9-4E95B8BF946E}"/>
    <dgm:cxn modelId="{3DB22236-B279-4956-BE44-0C7D8BE4A839}" type="presOf" srcId="{7D8CBA4D-7727-45C0-9AD6-C70D7E4DFEFB}" destId="{F4FB6312-77BD-4122-8C4A-D557418F500E}" srcOrd="0" destOrd="0" presId="urn:microsoft.com/office/officeart/2005/8/layout/cycle8"/>
    <dgm:cxn modelId="{1AFB4665-6FA3-450B-B7B3-59562BE386E8}" type="presOf" srcId="{16025F5F-8DEB-4647-8EF7-6925315F11FA}" destId="{B103D98A-AF70-420A-AD88-40150B624B8F}" srcOrd="0" destOrd="0" presId="urn:microsoft.com/office/officeart/2005/8/layout/cycle8"/>
    <dgm:cxn modelId="{D7CD5277-C156-45C5-89E5-79BC77CD9451}" type="presOf" srcId="{16025F5F-8DEB-4647-8EF7-6925315F11FA}" destId="{A998AA63-2644-4E5B-A552-292BB5ECFAD8}" srcOrd="1" destOrd="0" presId="urn:microsoft.com/office/officeart/2005/8/layout/cycle8"/>
    <dgm:cxn modelId="{F86B32C7-614C-4A22-8E53-9763C32C88A6}" type="presOf" srcId="{B1CB0B93-B577-4704-86D7-C6AA36007BA7}" destId="{D92E5EEE-10D1-4EEF-883F-0EB20E664A05}" srcOrd="1" destOrd="0" presId="urn:microsoft.com/office/officeart/2005/8/layout/cycle8"/>
    <dgm:cxn modelId="{124C05C9-B8A7-45C7-ADE4-B99287F31D6D}" srcId="{66E452B1-57D1-4989-8969-876C24996737}" destId="{B1CB0B93-B577-4704-86D7-C6AA36007BA7}" srcOrd="1" destOrd="0" parTransId="{DBB04283-5A46-4758-98A6-EEFF40CCEEF8}" sibTransId="{4986C6ED-22FA-4EA8-BC96-042C90D37372}"/>
    <dgm:cxn modelId="{A3EC82D7-D53D-4F78-99A9-732E778EADC4}" srcId="{66E452B1-57D1-4989-8969-876C24996737}" destId="{16025F5F-8DEB-4647-8EF7-6925315F11FA}" srcOrd="2" destOrd="0" parTransId="{AE92BA14-D982-493A-8969-8B5F5B4BF84E}" sibTransId="{F48C302D-6119-4499-9033-9173946CDF5F}"/>
    <dgm:cxn modelId="{A075D3DF-18A8-4481-9B94-25229CCFB9C2}" type="presOf" srcId="{7D8CBA4D-7727-45C0-9AD6-C70D7E4DFEFB}" destId="{2C81083F-E165-49D5-B0FF-A740DD8B85ED}" srcOrd="1" destOrd="0" presId="urn:microsoft.com/office/officeart/2005/8/layout/cycle8"/>
    <dgm:cxn modelId="{A03D01F4-8668-4FE0-8378-1D01F4DA4542}" type="presOf" srcId="{66E452B1-57D1-4989-8969-876C24996737}" destId="{11D1431F-F636-4FFB-A2FA-77C100B2B87B}" srcOrd="0" destOrd="0" presId="urn:microsoft.com/office/officeart/2005/8/layout/cycle8"/>
    <dgm:cxn modelId="{592495FB-2CC3-44A1-A805-C9AA01852143}" type="presOf" srcId="{B1CB0B93-B577-4704-86D7-C6AA36007BA7}" destId="{02165771-3A0B-42CE-936D-E443BB758ECF}" srcOrd="0" destOrd="0" presId="urn:microsoft.com/office/officeart/2005/8/layout/cycle8"/>
    <dgm:cxn modelId="{1C3C0B1A-C973-4799-91DF-1D6E53593F91}" type="presParOf" srcId="{11D1431F-F636-4FFB-A2FA-77C100B2B87B}" destId="{F4FB6312-77BD-4122-8C4A-D557418F500E}" srcOrd="0" destOrd="0" presId="urn:microsoft.com/office/officeart/2005/8/layout/cycle8"/>
    <dgm:cxn modelId="{F98480D1-15CE-4B12-B283-B8AC1DD65E6B}" type="presParOf" srcId="{11D1431F-F636-4FFB-A2FA-77C100B2B87B}" destId="{4C7684DC-A222-4FB0-BA4A-4B2239FD3D4C}" srcOrd="1" destOrd="0" presId="urn:microsoft.com/office/officeart/2005/8/layout/cycle8"/>
    <dgm:cxn modelId="{7EF04C43-677D-41C4-8F86-1C9DA0D8CC02}" type="presParOf" srcId="{11D1431F-F636-4FFB-A2FA-77C100B2B87B}" destId="{B9B5CF5A-E3BA-477A-9633-A95A58309DC5}" srcOrd="2" destOrd="0" presId="urn:microsoft.com/office/officeart/2005/8/layout/cycle8"/>
    <dgm:cxn modelId="{4EBCE016-BB7F-462F-A035-FC85E1560371}" type="presParOf" srcId="{11D1431F-F636-4FFB-A2FA-77C100B2B87B}" destId="{2C81083F-E165-49D5-B0FF-A740DD8B85ED}" srcOrd="3" destOrd="0" presId="urn:microsoft.com/office/officeart/2005/8/layout/cycle8"/>
    <dgm:cxn modelId="{4A007E25-A0E6-4680-8C70-5314C771C3DC}" type="presParOf" srcId="{11D1431F-F636-4FFB-A2FA-77C100B2B87B}" destId="{02165771-3A0B-42CE-936D-E443BB758ECF}" srcOrd="4" destOrd="0" presId="urn:microsoft.com/office/officeart/2005/8/layout/cycle8"/>
    <dgm:cxn modelId="{7EF2D583-5BE2-4E60-842F-11C1DE5BAA83}" type="presParOf" srcId="{11D1431F-F636-4FFB-A2FA-77C100B2B87B}" destId="{E4057561-D00B-477D-A603-4E41F3DADFB3}" srcOrd="5" destOrd="0" presId="urn:microsoft.com/office/officeart/2005/8/layout/cycle8"/>
    <dgm:cxn modelId="{03480E88-29EC-4D50-9362-578072DB6110}" type="presParOf" srcId="{11D1431F-F636-4FFB-A2FA-77C100B2B87B}" destId="{46560E00-EB9E-4B4B-BF9B-E86EA86819EF}" srcOrd="6" destOrd="0" presId="urn:microsoft.com/office/officeart/2005/8/layout/cycle8"/>
    <dgm:cxn modelId="{5EE7EDFF-BD8E-494B-BD41-D9CC71C200E5}" type="presParOf" srcId="{11D1431F-F636-4FFB-A2FA-77C100B2B87B}" destId="{D92E5EEE-10D1-4EEF-883F-0EB20E664A05}" srcOrd="7" destOrd="0" presId="urn:microsoft.com/office/officeart/2005/8/layout/cycle8"/>
    <dgm:cxn modelId="{4672994E-2BFE-44D1-AA51-3A015842FB2F}" type="presParOf" srcId="{11D1431F-F636-4FFB-A2FA-77C100B2B87B}" destId="{B103D98A-AF70-420A-AD88-40150B624B8F}" srcOrd="8" destOrd="0" presId="urn:microsoft.com/office/officeart/2005/8/layout/cycle8"/>
    <dgm:cxn modelId="{11A3E54A-2448-45E8-A438-A15D3038B6E6}" type="presParOf" srcId="{11D1431F-F636-4FFB-A2FA-77C100B2B87B}" destId="{623696D5-9065-4EAA-ADBC-B44D56C45106}" srcOrd="9" destOrd="0" presId="urn:microsoft.com/office/officeart/2005/8/layout/cycle8"/>
    <dgm:cxn modelId="{778EEF1D-96BC-44F9-B091-94195A8C15D4}" type="presParOf" srcId="{11D1431F-F636-4FFB-A2FA-77C100B2B87B}" destId="{4C12181E-50E8-41E3-9D23-AEC2EAC70A5D}" srcOrd="10" destOrd="0" presId="urn:microsoft.com/office/officeart/2005/8/layout/cycle8"/>
    <dgm:cxn modelId="{32B849F7-8C4F-4B09-9E6F-D9F7DA964DA5}" type="presParOf" srcId="{11D1431F-F636-4FFB-A2FA-77C100B2B87B}" destId="{A998AA63-2644-4E5B-A552-292BB5ECFAD8}" srcOrd="11" destOrd="0" presId="urn:microsoft.com/office/officeart/2005/8/layout/cycle8"/>
    <dgm:cxn modelId="{44BDFBEC-DB3F-45B6-9751-8EAC06682D5F}" type="presParOf" srcId="{11D1431F-F636-4FFB-A2FA-77C100B2B87B}" destId="{82E75468-566B-437E-A92D-7BAAD19B9161}" srcOrd="12" destOrd="0" presId="urn:microsoft.com/office/officeart/2005/8/layout/cycle8"/>
    <dgm:cxn modelId="{090CA0DF-D4F5-489A-AD3B-391CE18CE4C6}" type="presParOf" srcId="{11D1431F-F636-4FFB-A2FA-77C100B2B87B}" destId="{088D1C98-C12B-4618-9C11-91AF444093DB}" srcOrd="13" destOrd="0" presId="urn:microsoft.com/office/officeart/2005/8/layout/cycle8"/>
    <dgm:cxn modelId="{6A5021B8-B96A-4F0D-8300-4980F809530B}" type="presParOf" srcId="{11D1431F-F636-4FFB-A2FA-77C100B2B87B}" destId="{FC913940-C152-487A-A760-EAED2C23D26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Name the emotions – be explicit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Model the self-calming process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Promote empathy/other perspectives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 custLinFactNeighborY="-2885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Praise agency rather than attainment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Give learners agency to repair mistakes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Narrate the thinking processes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Trust (especially the hardest to trust learners)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Genuine opportunities to take risks/fail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‘Caring for’ activities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Look for chances for learners to wait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Clarity of timings and targets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Always consider: who is doing the work?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Self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57899855-B14D-4ABA-B547-FAC47C7904AA}">
      <dgm:prSet phldrT="[Text]"/>
      <dgm:spPr/>
      <dgm:t>
        <a:bodyPr/>
        <a:lstStyle/>
        <a:p>
          <a:r>
            <a:rPr lang="en-GB" dirty="0"/>
            <a:t>Model self control</a:t>
          </a:r>
        </a:p>
      </dgm:t>
    </dgm:pt>
    <dgm:pt modelId="{177C19AB-65BD-4776-8C71-AB05554D3F4A}" type="parTrans" cxnId="{613320F9-ED5D-44C6-93DE-F3E751DBF371}">
      <dgm:prSet/>
      <dgm:spPr/>
      <dgm:t>
        <a:bodyPr/>
        <a:lstStyle/>
        <a:p>
          <a:endParaRPr lang="en-GB"/>
        </a:p>
      </dgm:t>
    </dgm:pt>
    <dgm:pt modelId="{3D220547-B4B5-47DE-9314-2D7A7F67A756}" type="sibTrans" cxnId="{613320F9-ED5D-44C6-93DE-F3E751DBF371}">
      <dgm:prSet/>
      <dgm:spPr/>
      <dgm:t>
        <a:bodyPr/>
        <a:lstStyle/>
        <a:p>
          <a:endParaRPr lang="en-GB"/>
        </a:p>
      </dgm:t>
    </dgm:pt>
    <dgm:pt modelId="{DDC390BD-0256-4980-AB2B-DA614AF5F44E}">
      <dgm:prSet phldrT="[Text]"/>
      <dgm:spPr/>
      <dgm:t>
        <a:bodyPr/>
        <a:lstStyle/>
        <a:p>
          <a:r>
            <a:rPr lang="en-GB" dirty="0"/>
            <a:t>Know how to keep yourself calm</a:t>
          </a:r>
        </a:p>
      </dgm:t>
    </dgm:pt>
    <dgm:pt modelId="{4055B4DB-5A54-4D9C-B2B2-40582E7C81FA}" type="parTrans" cxnId="{CF6A1CEF-61AF-48C3-9687-211F4E8F3159}">
      <dgm:prSet/>
      <dgm:spPr/>
      <dgm:t>
        <a:bodyPr/>
        <a:lstStyle/>
        <a:p>
          <a:endParaRPr lang="en-GB"/>
        </a:p>
      </dgm:t>
    </dgm:pt>
    <dgm:pt modelId="{D850857C-6F62-4A4F-92D3-B0240A3BE610}" type="sibTrans" cxnId="{CF6A1CEF-61AF-48C3-9687-211F4E8F3159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Voice/Body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75E52C3-6309-4078-AD88-AEF6054FDC26}">
      <dgm:prSet phldrT="[Text]"/>
      <dgm:spPr/>
      <dgm:t>
        <a:bodyPr/>
        <a:lstStyle/>
        <a:p>
          <a:r>
            <a:rPr lang="en-GB" dirty="0"/>
            <a:t>Control tone, pace, pitch, volume</a:t>
          </a:r>
        </a:p>
      </dgm:t>
    </dgm:pt>
    <dgm:pt modelId="{D4F71543-87D6-49C9-9A7C-B365916600FE}" type="parTrans" cxnId="{744A63AC-37E1-4162-B12B-3C64B7B0E954}">
      <dgm:prSet/>
      <dgm:spPr/>
      <dgm:t>
        <a:bodyPr/>
        <a:lstStyle/>
        <a:p>
          <a:endParaRPr lang="en-GB"/>
        </a:p>
      </dgm:t>
    </dgm:pt>
    <dgm:pt modelId="{A3E45D58-9B22-4D70-BD9C-65F329418BB0}" type="sibTrans" cxnId="{744A63AC-37E1-4162-B12B-3C64B7B0E954}">
      <dgm:prSet/>
      <dgm:spPr/>
      <dgm:t>
        <a:bodyPr/>
        <a:lstStyle/>
        <a:p>
          <a:endParaRPr lang="en-GB"/>
        </a:p>
      </dgm:t>
    </dgm:pt>
    <dgm:pt modelId="{59FE27EF-0B21-4154-90F5-8A383802FAD0}">
      <dgm:prSet phldrT="[Text]"/>
      <dgm:spPr/>
      <dgm:t>
        <a:bodyPr/>
        <a:lstStyle/>
        <a:p>
          <a:r>
            <a:rPr lang="en-GB" dirty="0"/>
            <a:t>Use space, levels and movement</a:t>
          </a:r>
        </a:p>
      </dgm:t>
    </dgm:pt>
    <dgm:pt modelId="{05C390E6-48A7-41F6-B107-D6289C44E1C4}" type="parTrans" cxnId="{20642C7C-ED46-4FF6-B444-9EAC3003BD55}">
      <dgm:prSet/>
      <dgm:spPr/>
      <dgm:t>
        <a:bodyPr/>
        <a:lstStyle/>
        <a:p>
          <a:endParaRPr lang="en-GB"/>
        </a:p>
      </dgm:t>
    </dgm:pt>
    <dgm:pt modelId="{04FE0B27-8F45-42F7-B8BE-65860FFF3020}" type="sibTrans" cxnId="{20642C7C-ED46-4FF6-B444-9EAC3003BD55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Activities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0596BB17-F522-469C-941C-ECE5E810669B}">
      <dgm:prSet phldrT="[Text]"/>
      <dgm:spPr/>
      <dgm:t>
        <a:bodyPr/>
        <a:lstStyle/>
        <a:p>
          <a:r>
            <a:rPr lang="en-GB" dirty="0"/>
            <a:t>Think about room layout and behaviour</a:t>
          </a:r>
        </a:p>
      </dgm:t>
    </dgm:pt>
    <dgm:pt modelId="{40F06BC3-7A89-4D96-86DD-5CE32AFDBFBA}" type="parTrans" cxnId="{DAC73CC6-8B6B-49B0-9F4C-EE61748D0686}">
      <dgm:prSet/>
      <dgm:spPr/>
      <dgm:t>
        <a:bodyPr/>
        <a:lstStyle/>
        <a:p>
          <a:endParaRPr lang="en-GB"/>
        </a:p>
      </dgm:t>
    </dgm:pt>
    <dgm:pt modelId="{CED341F3-017A-4336-866F-7F9BC7069381}" type="sibTrans" cxnId="{DAC73CC6-8B6B-49B0-9F4C-EE61748D0686}">
      <dgm:prSet/>
      <dgm:spPr/>
      <dgm:t>
        <a:bodyPr/>
        <a:lstStyle/>
        <a:p>
          <a:endParaRPr lang="en-GB"/>
        </a:p>
      </dgm:t>
    </dgm:pt>
    <dgm:pt modelId="{E42F4CE7-A461-4142-9F62-E754B9FF4367}">
      <dgm:prSet phldrT="[Text]"/>
      <dgm:spPr/>
      <dgm:t>
        <a:bodyPr/>
        <a:lstStyle/>
        <a:p>
          <a:r>
            <a:rPr lang="en-GB" dirty="0"/>
            <a:t>Clarity of goals to help create focus</a:t>
          </a:r>
        </a:p>
      </dgm:t>
    </dgm:pt>
    <dgm:pt modelId="{0D860760-AE4E-4F53-9BA1-1C9AA1B9714E}" type="parTrans" cxnId="{B79D589F-3EEA-4B7E-B4D7-D16B5751C063}">
      <dgm:prSet/>
      <dgm:spPr/>
      <dgm:t>
        <a:bodyPr/>
        <a:lstStyle/>
        <a:p>
          <a:endParaRPr lang="en-GB"/>
        </a:p>
      </dgm:t>
    </dgm:pt>
    <dgm:pt modelId="{3054D9FB-2E71-49EA-BF1F-C5972181DE53}" type="sibTrans" cxnId="{B79D589F-3EEA-4B7E-B4D7-D16B5751C063}">
      <dgm:prSet/>
      <dgm:spPr/>
      <dgm:t>
        <a:bodyPr/>
        <a:lstStyle/>
        <a:p>
          <a:endParaRPr lang="en-GB"/>
        </a:p>
      </dgm:t>
    </dgm:pt>
    <dgm:pt modelId="{AA7BDADD-FB27-4C99-9849-07090852776C}" type="pres">
      <dgm:prSet presAssocID="{A6DDB3B6-CC54-47F0-94A9-7FAE08A62246}" presName="linearFlow" presStyleCnt="0">
        <dgm:presLayoutVars>
          <dgm:dir/>
          <dgm:animLvl val="lvl"/>
          <dgm:resizeHandles val="exact"/>
        </dgm:presLayoutVars>
      </dgm:prSet>
      <dgm:spPr/>
    </dgm:pt>
    <dgm:pt modelId="{3B0485E8-B873-4560-9F91-783A0F7917C7}" type="pres">
      <dgm:prSet presAssocID="{6EBA30D9-4589-4FAE-9622-7EB5046CDAB2}" presName="composite" presStyleCnt="0"/>
      <dgm:spPr/>
    </dgm:pt>
    <dgm:pt modelId="{D62DDB7A-D722-4EE5-9E0A-FD7721411AD3}" type="pres">
      <dgm:prSet presAssocID="{6EBA30D9-4589-4FAE-9622-7EB5046CDAB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C508E3-5A94-45C6-8393-2061999BB077}" type="pres">
      <dgm:prSet presAssocID="{6EBA30D9-4589-4FAE-9622-7EB5046CDAB2}" presName="descendantText" presStyleLbl="alignAcc1" presStyleIdx="0" presStyleCnt="3">
        <dgm:presLayoutVars>
          <dgm:bulletEnabled val="1"/>
        </dgm:presLayoutVars>
      </dgm:prSet>
      <dgm:spPr/>
    </dgm:pt>
    <dgm:pt modelId="{ED350948-9D91-4DFC-B1EF-104FA07E5E99}" type="pres">
      <dgm:prSet presAssocID="{5EF12B55-E7A2-46A9-BCBE-07544E9BB724}" presName="sp" presStyleCnt="0"/>
      <dgm:spPr/>
    </dgm:pt>
    <dgm:pt modelId="{00AB96A4-AA23-4E60-8D9B-BBE6B667C087}" type="pres">
      <dgm:prSet presAssocID="{7674F4E6-59F3-4555-B296-2E14BDB6BF5F}" presName="composite" presStyleCnt="0"/>
      <dgm:spPr/>
    </dgm:pt>
    <dgm:pt modelId="{AF611648-4E56-4642-A79A-59832CF6EC8C}" type="pres">
      <dgm:prSet presAssocID="{7674F4E6-59F3-4555-B296-2E14BDB6BF5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6AB839-DBD0-41C6-9185-337AD86FB587}" type="pres">
      <dgm:prSet presAssocID="{7674F4E6-59F3-4555-B296-2E14BDB6BF5F}" presName="descendantText" presStyleLbl="alignAcc1" presStyleIdx="1" presStyleCnt="3">
        <dgm:presLayoutVars>
          <dgm:bulletEnabled val="1"/>
        </dgm:presLayoutVars>
      </dgm:prSet>
      <dgm:spPr/>
    </dgm:pt>
    <dgm:pt modelId="{FA701F9C-C7CB-4299-A2CA-6E1286E4BACF}" type="pres">
      <dgm:prSet presAssocID="{1BDF38AD-7D30-485D-BE5C-C1662BD824DD}" presName="sp" presStyleCnt="0"/>
      <dgm:spPr/>
    </dgm:pt>
    <dgm:pt modelId="{17ADB0DB-1F53-44D6-8679-ACC5DAAB2FAC}" type="pres">
      <dgm:prSet presAssocID="{26048587-4EF9-49BF-BA5E-CE94FE202E56}" presName="composite" presStyleCnt="0"/>
      <dgm:spPr/>
    </dgm:pt>
    <dgm:pt modelId="{ACA18E84-CF8D-4799-AEDE-A8DB323F9288}" type="pres">
      <dgm:prSet presAssocID="{26048587-4EF9-49BF-BA5E-CE94FE202E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99C0942-FF0D-42AC-BE20-A26A618C70A7}" type="pres">
      <dgm:prSet presAssocID="{26048587-4EF9-49BF-BA5E-CE94FE202E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EADA08-6491-422E-8517-BDAF256287CF}" type="presOf" srcId="{275E52C3-6309-4078-AD88-AEF6054FDC26}" destId="{B56AB839-DBD0-41C6-9185-337AD86FB587}" srcOrd="0" destOrd="0" presId="urn:microsoft.com/office/officeart/2005/8/layout/chevron2"/>
    <dgm:cxn modelId="{4F93E824-0BF0-4C2D-A441-4C3F835A6410}" type="presOf" srcId="{A6DDB3B6-CC54-47F0-94A9-7FAE08A62246}" destId="{AA7BDADD-FB27-4C99-9849-07090852776C}" srcOrd="0" destOrd="0" presId="urn:microsoft.com/office/officeart/2005/8/layout/chevron2"/>
    <dgm:cxn modelId="{3F19E527-D072-4DC1-80D5-4FE639AD3A50}" type="presOf" srcId="{DDC390BD-0256-4980-AB2B-DA614AF5F44E}" destId="{5BC508E3-5A94-45C6-8393-2061999BB077}" srcOrd="0" destOrd="1" presId="urn:microsoft.com/office/officeart/2005/8/layout/chevron2"/>
    <dgm:cxn modelId="{3A61BD2E-6B30-4C4A-9E84-4D2404087980}" type="presOf" srcId="{E42F4CE7-A461-4142-9F62-E754B9FF4367}" destId="{799C0942-FF0D-42AC-BE20-A26A618C70A7}" srcOrd="0" destOrd="1" presId="urn:microsoft.com/office/officeart/2005/8/layout/chevron2"/>
    <dgm:cxn modelId="{0E86925D-9F04-43D4-A021-573DD0A20211}" type="presOf" srcId="{59FE27EF-0B21-4154-90F5-8A383802FAD0}" destId="{B56AB839-DBD0-41C6-9185-337AD86FB587}" srcOrd="0" destOrd="1" presId="urn:microsoft.com/office/officeart/2005/8/layout/chevron2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845B3C70-F050-4744-99A9-EFAE9C6CFDA5}" type="presOf" srcId="{7674F4E6-59F3-4555-B296-2E14BDB6BF5F}" destId="{AF611648-4E56-4642-A79A-59832CF6EC8C}" srcOrd="0" destOrd="0" presId="urn:microsoft.com/office/officeart/2005/8/layout/chevron2"/>
    <dgm:cxn modelId="{CE46B177-8B44-48D6-9365-BDCE7B43920C}" type="presOf" srcId="{26048587-4EF9-49BF-BA5E-CE94FE202E56}" destId="{ACA18E84-CF8D-4799-AEDE-A8DB323F9288}" srcOrd="0" destOrd="0" presId="urn:microsoft.com/office/officeart/2005/8/layout/chevron2"/>
    <dgm:cxn modelId="{20642C7C-ED46-4FF6-B444-9EAC3003BD55}" srcId="{7674F4E6-59F3-4555-B296-2E14BDB6BF5F}" destId="{59FE27EF-0B21-4154-90F5-8A383802FAD0}" srcOrd="1" destOrd="0" parTransId="{05C390E6-48A7-41F6-B107-D6289C44E1C4}" sibTransId="{04FE0B27-8F45-42F7-B8BE-65860FFF3020}"/>
    <dgm:cxn modelId="{C3047998-D7BA-40EB-A924-2B46BEF123CC}" type="presOf" srcId="{0596BB17-F522-469C-941C-ECE5E810669B}" destId="{799C0942-FF0D-42AC-BE20-A26A618C70A7}" srcOrd="0" destOrd="0" presId="urn:microsoft.com/office/officeart/2005/8/layout/chevron2"/>
    <dgm:cxn modelId="{B79D589F-3EEA-4B7E-B4D7-D16B5751C063}" srcId="{26048587-4EF9-49BF-BA5E-CE94FE202E56}" destId="{E42F4CE7-A461-4142-9F62-E754B9FF4367}" srcOrd="1" destOrd="0" parTransId="{0D860760-AE4E-4F53-9BA1-1C9AA1B9714E}" sibTransId="{3054D9FB-2E71-49EA-BF1F-C5972181DE53}"/>
    <dgm:cxn modelId="{744A63AC-37E1-4162-B12B-3C64B7B0E954}" srcId="{7674F4E6-59F3-4555-B296-2E14BDB6BF5F}" destId="{275E52C3-6309-4078-AD88-AEF6054FDC26}" srcOrd="0" destOrd="0" parTransId="{D4F71543-87D6-49C9-9A7C-B365916600FE}" sibTransId="{A3E45D58-9B22-4D70-BD9C-65F329418BB0}"/>
    <dgm:cxn modelId="{DAC73CC6-8B6B-49B0-9F4C-EE61748D0686}" srcId="{26048587-4EF9-49BF-BA5E-CE94FE202E56}" destId="{0596BB17-F522-469C-941C-ECE5E810669B}" srcOrd="0" destOrd="0" parTransId="{40F06BC3-7A89-4D96-86DD-5CE32AFDBFBA}" sibTransId="{CED341F3-017A-4336-866F-7F9BC7069381}"/>
    <dgm:cxn modelId="{607D47DE-1C46-4487-9EED-E8079167A970}" type="presOf" srcId="{57899855-B14D-4ABA-B547-FAC47C7904AA}" destId="{5BC508E3-5A94-45C6-8393-2061999BB077}" srcOrd="0" destOrd="0" presId="urn:microsoft.com/office/officeart/2005/8/layout/chevron2"/>
    <dgm:cxn modelId="{75839CE2-CA1D-44E6-AB91-8FE7C9257E5F}" type="presOf" srcId="{6EBA30D9-4589-4FAE-9622-7EB5046CDAB2}" destId="{D62DDB7A-D722-4EE5-9E0A-FD7721411AD3}" srcOrd="0" destOrd="0" presId="urn:microsoft.com/office/officeart/2005/8/layout/chevron2"/>
    <dgm:cxn modelId="{CF6A1CEF-61AF-48C3-9687-211F4E8F3159}" srcId="{6EBA30D9-4589-4FAE-9622-7EB5046CDAB2}" destId="{DDC390BD-0256-4980-AB2B-DA614AF5F44E}" srcOrd="1" destOrd="0" parTransId="{4055B4DB-5A54-4D9C-B2B2-40582E7C81FA}" sibTransId="{D850857C-6F62-4A4F-92D3-B0240A3BE610}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613320F9-ED5D-44C6-93DE-F3E751DBF371}" srcId="{6EBA30D9-4589-4FAE-9622-7EB5046CDAB2}" destId="{57899855-B14D-4ABA-B547-FAC47C7904AA}" srcOrd="0" destOrd="0" parTransId="{177C19AB-65BD-4776-8C71-AB05554D3F4A}" sibTransId="{3D220547-B4B5-47DE-9314-2D7A7F67A756}"/>
    <dgm:cxn modelId="{74ED3ED0-93E3-4EAC-9F58-FA86424C9C8D}" type="presParOf" srcId="{AA7BDADD-FB27-4C99-9849-07090852776C}" destId="{3B0485E8-B873-4560-9F91-783A0F7917C7}" srcOrd="0" destOrd="0" presId="urn:microsoft.com/office/officeart/2005/8/layout/chevron2"/>
    <dgm:cxn modelId="{AD6A1B9D-A3CE-414F-A592-4EFE305D9F70}" type="presParOf" srcId="{3B0485E8-B873-4560-9F91-783A0F7917C7}" destId="{D62DDB7A-D722-4EE5-9E0A-FD7721411AD3}" srcOrd="0" destOrd="0" presId="urn:microsoft.com/office/officeart/2005/8/layout/chevron2"/>
    <dgm:cxn modelId="{700A9F22-40E2-41D4-9ADA-278AAFB79046}" type="presParOf" srcId="{3B0485E8-B873-4560-9F91-783A0F7917C7}" destId="{5BC508E3-5A94-45C6-8393-2061999BB077}" srcOrd="1" destOrd="0" presId="urn:microsoft.com/office/officeart/2005/8/layout/chevron2"/>
    <dgm:cxn modelId="{4572AB1B-3917-4D89-82DE-6F3EBF859C40}" type="presParOf" srcId="{AA7BDADD-FB27-4C99-9849-07090852776C}" destId="{ED350948-9D91-4DFC-B1EF-104FA07E5E99}" srcOrd="1" destOrd="0" presId="urn:microsoft.com/office/officeart/2005/8/layout/chevron2"/>
    <dgm:cxn modelId="{35792749-8D71-4347-83DA-D2F0AAE8F6CE}" type="presParOf" srcId="{AA7BDADD-FB27-4C99-9849-07090852776C}" destId="{00AB96A4-AA23-4E60-8D9B-BBE6B667C087}" srcOrd="2" destOrd="0" presId="urn:microsoft.com/office/officeart/2005/8/layout/chevron2"/>
    <dgm:cxn modelId="{8E9D7576-2DA4-49F8-AD3E-AA0B791E2BDA}" type="presParOf" srcId="{00AB96A4-AA23-4E60-8D9B-BBE6B667C087}" destId="{AF611648-4E56-4642-A79A-59832CF6EC8C}" srcOrd="0" destOrd="0" presId="urn:microsoft.com/office/officeart/2005/8/layout/chevron2"/>
    <dgm:cxn modelId="{406CB9DE-ED0C-49E2-932A-AA9DB36A46B8}" type="presParOf" srcId="{00AB96A4-AA23-4E60-8D9B-BBE6B667C087}" destId="{B56AB839-DBD0-41C6-9185-337AD86FB587}" srcOrd="1" destOrd="0" presId="urn:microsoft.com/office/officeart/2005/8/layout/chevron2"/>
    <dgm:cxn modelId="{A530E4ED-CB68-425D-BC52-B35B23EE0CCD}" type="presParOf" srcId="{AA7BDADD-FB27-4C99-9849-07090852776C}" destId="{FA701F9C-C7CB-4299-A2CA-6E1286E4BACF}" srcOrd="3" destOrd="0" presId="urn:microsoft.com/office/officeart/2005/8/layout/chevron2"/>
    <dgm:cxn modelId="{38B9F309-4EFD-4E64-8F3B-B47CF1415277}" type="presParOf" srcId="{AA7BDADD-FB27-4C99-9849-07090852776C}" destId="{17ADB0DB-1F53-44D6-8679-ACC5DAAB2FAC}" srcOrd="4" destOrd="0" presId="urn:microsoft.com/office/officeart/2005/8/layout/chevron2"/>
    <dgm:cxn modelId="{547F008A-FF97-4D58-98E5-8D52E42A0501}" type="presParOf" srcId="{17ADB0DB-1F53-44D6-8679-ACC5DAAB2FAC}" destId="{ACA18E84-CF8D-4799-AEDE-A8DB323F9288}" srcOrd="0" destOrd="0" presId="urn:microsoft.com/office/officeart/2005/8/layout/chevron2"/>
    <dgm:cxn modelId="{CAB535A7-F05C-44EC-8D24-C5E96ACD20D9}" type="presParOf" srcId="{17ADB0DB-1F53-44D6-8679-ACC5DAAB2FAC}" destId="{799C0942-FF0D-42AC-BE20-A26A618C70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Encourage the learners to see their behaviour as their choice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Use the ‘language of choice’ when dealing with issues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Pre-empt issues to encourage good choices by thinking ahead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73334618-BD7C-4F51-9F66-A595CDDE271C}" type="pres">
      <dgm:prSet presAssocID="{A6DDB3B6-CC54-47F0-94A9-7FAE08A62246}" presName="Name0" presStyleCnt="0">
        <dgm:presLayoutVars>
          <dgm:dir/>
          <dgm:resizeHandles val="exact"/>
        </dgm:presLayoutVars>
      </dgm:prSet>
      <dgm:spPr/>
    </dgm:pt>
    <dgm:pt modelId="{E1662519-81CF-49D1-A1FD-0F18DB4AD8AE}" type="pres">
      <dgm:prSet presAssocID="{6EBA30D9-4589-4FAE-9622-7EB5046CDAB2}" presName="node" presStyleLbl="node1" presStyleIdx="0" presStyleCnt="3">
        <dgm:presLayoutVars>
          <dgm:bulletEnabled val="1"/>
        </dgm:presLayoutVars>
      </dgm:prSet>
      <dgm:spPr/>
    </dgm:pt>
    <dgm:pt modelId="{F5504C9D-E3A4-4B34-96D8-744809D59B29}" type="pres">
      <dgm:prSet presAssocID="{5EF12B55-E7A2-46A9-BCBE-07544E9BB724}" presName="sibTrans" presStyleCnt="0"/>
      <dgm:spPr/>
    </dgm:pt>
    <dgm:pt modelId="{65BF002B-D08A-401A-AC00-85A0977EEFDF}" type="pres">
      <dgm:prSet presAssocID="{7674F4E6-59F3-4555-B296-2E14BDB6BF5F}" presName="node" presStyleLbl="node1" presStyleIdx="1" presStyleCnt="3">
        <dgm:presLayoutVars>
          <dgm:bulletEnabled val="1"/>
        </dgm:presLayoutVars>
      </dgm:prSet>
      <dgm:spPr/>
    </dgm:pt>
    <dgm:pt modelId="{93CCEEC3-8C8A-4587-8DC3-7103ACC1531D}" type="pres">
      <dgm:prSet presAssocID="{1BDF38AD-7D30-485D-BE5C-C1662BD824DD}" presName="sibTrans" presStyleCnt="0"/>
      <dgm:spPr/>
    </dgm:pt>
    <dgm:pt modelId="{0CB4BD5F-A2DB-4ACC-A3BE-272502587D6A}" type="pres">
      <dgm:prSet presAssocID="{26048587-4EF9-49BF-BA5E-CE94FE202E56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75713-8D32-448D-A26B-6B2CBA4AEB3D}" type="presOf" srcId="{26048587-4EF9-49BF-BA5E-CE94FE202E56}" destId="{0CB4BD5F-A2DB-4ACC-A3BE-272502587D6A}" srcOrd="0" destOrd="0" presId="urn:microsoft.com/office/officeart/2005/8/layout/hList6"/>
    <dgm:cxn modelId="{6432451B-D0F6-4E71-89CD-29E32F399419}" type="presOf" srcId="{6EBA30D9-4589-4FAE-9622-7EB5046CDAB2}" destId="{E1662519-81CF-49D1-A1FD-0F18DB4AD8AE}" srcOrd="0" destOrd="0" presId="urn:microsoft.com/office/officeart/2005/8/layout/hList6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D3E35B7B-2134-4857-B098-BE482F54675A}" type="presOf" srcId="{7674F4E6-59F3-4555-B296-2E14BDB6BF5F}" destId="{65BF002B-D08A-401A-AC00-85A0977EEFDF}" srcOrd="0" destOrd="0" presId="urn:microsoft.com/office/officeart/2005/8/layout/hList6"/>
    <dgm:cxn modelId="{8210C8B0-8B5F-425C-82C7-F9308DA6BDC9}" type="presOf" srcId="{A6DDB3B6-CC54-47F0-94A9-7FAE08A62246}" destId="{73334618-BD7C-4F51-9F66-A595CDDE271C}" srcOrd="0" destOrd="0" presId="urn:microsoft.com/office/officeart/2005/8/layout/hList6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D29AE920-CC86-414B-A6FD-9343567AFBE1}" type="presParOf" srcId="{73334618-BD7C-4F51-9F66-A595CDDE271C}" destId="{E1662519-81CF-49D1-A1FD-0F18DB4AD8AE}" srcOrd="0" destOrd="0" presId="urn:microsoft.com/office/officeart/2005/8/layout/hList6"/>
    <dgm:cxn modelId="{8771090E-71BE-4728-99B1-FC43EB8E9172}" type="presParOf" srcId="{73334618-BD7C-4F51-9F66-A595CDDE271C}" destId="{F5504C9D-E3A4-4B34-96D8-744809D59B29}" srcOrd="1" destOrd="0" presId="urn:microsoft.com/office/officeart/2005/8/layout/hList6"/>
    <dgm:cxn modelId="{7AF35876-AA35-456E-A52B-1A5B94961A38}" type="presParOf" srcId="{73334618-BD7C-4F51-9F66-A595CDDE271C}" destId="{65BF002B-D08A-401A-AC00-85A0977EEFDF}" srcOrd="2" destOrd="0" presId="urn:microsoft.com/office/officeart/2005/8/layout/hList6"/>
    <dgm:cxn modelId="{85CB71E8-1C97-44B0-B8D0-A0D4CABAD599}" type="presParOf" srcId="{73334618-BD7C-4F51-9F66-A595CDDE271C}" destId="{93CCEEC3-8C8A-4587-8DC3-7103ACC1531D}" srcOrd="3" destOrd="0" presId="urn:microsoft.com/office/officeart/2005/8/layout/hList6"/>
    <dgm:cxn modelId="{5DF9183D-8276-4777-9B29-897A6D7F431B}" type="presParOf" srcId="{73334618-BD7C-4F51-9F66-A595CDDE271C}" destId="{0CB4BD5F-A2DB-4ACC-A3BE-272502587D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Maintain focus, direct attention, manage distractions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Awareness of strong feelings, self-calming strategies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Empathy - seeing other perspectives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Refusing to participate with the group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Talking over others – ‘taking over’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Quarrels and lack of cooperation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73334618-BD7C-4F51-9F66-A595CDDE271C}" type="pres">
      <dgm:prSet presAssocID="{A6DDB3B6-CC54-47F0-94A9-7FAE08A62246}" presName="Name0" presStyleCnt="0">
        <dgm:presLayoutVars>
          <dgm:dir/>
          <dgm:resizeHandles val="exact"/>
        </dgm:presLayoutVars>
      </dgm:prSet>
      <dgm:spPr/>
    </dgm:pt>
    <dgm:pt modelId="{E1662519-81CF-49D1-A1FD-0F18DB4AD8AE}" type="pres">
      <dgm:prSet presAssocID="{6EBA30D9-4589-4FAE-9622-7EB5046CDAB2}" presName="node" presStyleLbl="node1" presStyleIdx="0" presStyleCnt="3">
        <dgm:presLayoutVars>
          <dgm:bulletEnabled val="1"/>
        </dgm:presLayoutVars>
      </dgm:prSet>
      <dgm:spPr/>
    </dgm:pt>
    <dgm:pt modelId="{F5504C9D-E3A4-4B34-96D8-744809D59B29}" type="pres">
      <dgm:prSet presAssocID="{5EF12B55-E7A2-46A9-BCBE-07544E9BB724}" presName="sibTrans" presStyleCnt="0"/>
      <dgm:spPr/>
    </dgm:pt>
    <dgm:pt modelId="{65BF002B-D08A-401A-AC00-85A0977EEFDF}" type="pres">
      <dgm:prSet presAssocID="{7674F4E6-59F3-4555-B296-2E14BDB6BF5F}" presName="node" presStyleLbl="node1" presStyleIdx="1" presStyleCnt="3" custLinFactNeighborY="-2283">
        <dgm:presLayoutVars>
          <dgm:bulletEnabled val="1"/>
        </dgm:presLayoutVars>
      </dgm:prSet>
      <dgm:spPr/>
    </dgm:pt>
    <dgm:pt modelId="{93CCEEC3-8C8A-4587-8DC3-7103ACC1531D}" type="pres">
      <dgm:prSet presAssocID="{1BDF38AD-7D30-485D-BE5C-C1662BD824DD}" presName="sibTrans" presStyleCnt="0"/>
      <dgm:spPr/>
    </dgm:pt>
    <dgm:pt modelId="{0CB4BD5F-A2DB-4ACC-A3BE-272502587D6A}" type="pres">
      <dgm:prSet presAssocID="{26048587-4EF9-49BF-BA5E-CE94FE202E56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75713-8D32-448D-A26B-6B2CBA4AEB3D}" type="presOf" srcId="{26048587-4EF9-49BF-BA5E-CE94FE202E56}" destId="{0CB4BD5F-A2DB-4ACC-A3BE-272502587D6A}" srcOrd="0" destOrd="0" presId="urn:microsoft.com/office/officeart/2005/8/layout/hList6"/>
    <dgm:cxn modelId="{6432451B-D0F6-4E71-89CD-29E32F399419}" type="presOf" srcId="{6EBA30D9-4589-4FAE-9622-7EB5046CDAB2}" destId="{E1662519-81CF-49D1-A1FD-0F18DB4AD8AE}" srcOrd="0" destOrd="0" presId="urn:microsoft.com/office/officeart/2005/8/layout/hList6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D3E35B7B-2134-4857-B098-BE482F54675A}" type="presOf" srcId="{7674F4E6-59F3-4555-B296-2E14BDB6BF5F}" destId="{65BF002B-D08A-401A-AC00-85A0977EEFDF}" srcOrd="0" destOrd="0" presId="urn:microsoft.com/office/officeart/2005/8/layout/hList6"/>
    <dgm:cxn modelId="{8210C8B0-8B5F-425C-82C7-F9308DA6BDC9}" type="presOf" srcId="{A6DDB3B6-CC54-47F0-94A9-7FAE08A62246}" destId="{73334618-BD7C-4F51-9F66-A595CDDE271C}" srcOrd="0" destOrd="0" presId="urn:microsoft.com/office/officeart/2005/8/layout/hList6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D29AE920-CC86-414B-A6FD-9343567AFBE1}" type="presParOf" srcId="{73334618-BD7C-4F51-9F66-A595CDDE271C}" destId="{E1662519-81CF-49D1-A1FD-0F18DB4AD8AE}" srcOrd="0" destOrd="0" presId="urn:microsoft.com/office/officeart/2005/8/layout/hList6"/>
    <dgm:cxn modelId="{8771090E-71BE-4728-99B1-FC43EB8E9172}" type="presParOf" srcId="{73334618-BD7C-4F51-9F66-A595CDDE271C}" destId="{F5504C9D-E3A4-4B34-96D8-744809D59B29}" srcOrd="1" destOrd="0" presId="urn:microsoft.com/office/officeart/2005/8/layout/hList6"/>
    <dgm:cxn modelId="{7AF35876-AA35-456E-A52B-1A5B94961A38}" type="presParOf" srcId="{73334618-BD7C-4F51-9F66-A595CDDE271C}" destId="{65BF002B-D08A-401A-AC00-85A0977EEFDF}" srcOrd="2" destOrd="0" presId="urn:microsoft.com/office/officeart/2005/8/layout/hList6"/>
    <dgm:cxn modelId="{85CB71E8-1C97-44B0-B8D0-A0D4CABAD599}" type="presParOf" srcId="{73334618-BD7C-4F51-9F66-A595CDDE271C}" destId="{93CCEEC3-8C8A-4587-8DC3-7103ACC1531D}" srcOrd="3" destOrd="0" presId="urn:microsoft.com/office/officeart/2005/8/layout/hList6"/>
    <dgm:cxn modelId="{5DF9183D-8276-4777-9B29-897A6D7F431B}" type="presParOf" srcId="{73334618-BD7C-4F51-9F66-A595CDDE271C}" destId="{0CB4BD5F-A2DB-4ACC-A3BE-272502587D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Setting and achieving goals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Coping well with challenge and failure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‘Can do’ attitude – linked to sense of self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13D0A7-1804-4D1A-B17B-C4786F93897E}">
      <dgm:prSet phldrT="[Text]" custT="1"/>
      <dgm:spPr/>
      <dgm:t>
        <a:bodyPr/>
        <a:lstStyle/>
        <a:p>
          <a:r>
            <a:rPr lang="en-GB" sz="2000" dirty="0"/>
            <a:t>Attachment to a trusted adult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 custT="1"/>
      <dgm:spPr/>
      <dgm:t>
        <a:bodyPr/>
        <a:lstStyle/>
        <a:p>
          <a:r>
            <a:rPr lang="en-GB" sz="2000" dirty="0"/>
            <a:t>Reliable availability of resources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Agency – control over self/world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 custT="1"/>
      <dgm:spPr/>
      <dgm:t>
        <a:bodyPr/>
        <a:lstStyle/>
        <a:p>
          <a:r>
            <a:rPr lang="en-GB" sz="1700" dirty="0"/>
            <a:t>High levels of intellectual and physical challenge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7626C501-3027-4F7B-86C8-343B13B146B5}" type="pres">
      <dgm:prSet presAssocID="{27A54A7D-686C-404C-8A5B-F35AFB01E6A0}" presName="Name0" presStyleCnt="0">
        <dgm:presLayoutVars>
          <dgm:dir/>
          <dgm:resizeHandles val="exact"/>
        </dgm:presLayoutVars>
      </dgm:prSet>
      <dgm:spPr/>
    </dgm:pt>
    <dgm:pt modelId="{51127DA7-1330-420D-ACB6-3FFF4D610D37}" type="pres">
      <dgm:prSet presAssocID="{E713D0A7-1804-4D1A-B17B-C4786F93897E}" presName="node" presStyleLbl="node1" presStyleIdx="0" presStyleCnt="4">
        <dgm:presLayoutVars>
          <dgm:bulletEnabled val="1"/>
        </dgm:presLayoutVars>
      </dgm:prSet>
      <dgm:spPr/>
    </dgm:pt>
    <dgm:pt modelId="{16706B32-0B08-4C3A-B690-9F8ACF719D0D}" type="pres">
      <dgm:prSet presAssocID="{3FDF5D74-9F4F-4FE1-9732-03EEAE76C4DC}" presName="sibTrans" presStyleLbl="sibTrans2D1" presStyleIdx="0" presStyleCnt="4"/>
      <dgm:spPr/>
    </dgm:pt>
    <dgm:pt modelId="{D2AA2FE3-B2C9-4A63-B238-2476229622B1}" type="pres">
      <dgm:prSet presAssocID="{3FDF5D74-9F4F-4FE1-9732-03EEAE76C4DC}" presName="connectorText" presStyleLbl="sibTrans2D1" presStyleIdx="0" presStyleCnt="4"/>
      <dgm:spPr/>
    </dgm:pt>
    <dgm:pt modelId="{9491E976-B7C1-48BE-A390-3692A219A3D5}" type="pres">
      <dgm:prSet presAssocID="{D58DED00-7596-44D8-856F-648CF3DE5F6D}" presName="node" presStyleLbl="node1" presStyleIdx="1" presStyleCnt="4">
        <dgm:presLayoutVars>
          <dgm:bulletEnabled val="1"/>
        </dgm:presLayoutVars>
      </dgm:prSet>
      <dgm:spPr/>
    </dgm:pt>
    <dgm:pt modelId="{C8867B41-FE84-4D6C-A4A7-F95A703242BC}" type="pres">
      <dgm:prSet presAssocID="{C46BA31C-7FB3-4997-9418-92B5A109251D}" presName="sibTrans" presStyleLbl="sibTrans2D1" presStyleIdx="1" presStyleCnt="4"/>
      <dgm:spPr/>
    </dgm:pt>
    <dgm:pt modelId="{D3A2D077-2717-4963-BF49-9743F3F7552B}" type="pres">
      <dgm:prSet presAssocID="{C46BA31C-7FB3-4997-9418-92B5A109251D}" presName="connectorText" presStyleLbl="sibTrans2D1" presStyleIdx="1" presStyleCnt="4"/>
      <dgm:spPr/>
    </dgm:pt>
    <dgm:pt modelId="{205BCE11-7DBE-4B08-9446-010F2E0F29ED}" type="pres">
      <dgm:prSet presAssocID="{8361D01E-8769-4260-B8DE-E581351B3BC3}" presName="node" presStyleLbl="node1" presStyleIdx="2" presStyleCnt="4">
        <dgm:presLayoutVars>
          <dgm:bulletEnabled val="1"/>
        </dgm:presLayoutVars>
      </dgm:prSet>
      <dgm:spPr/>
    </dgm:pt>
    <dgm:pt modelId="{1A3DF53E-4E02-4FBF-A5D3-FCA493833E09}" type="pres">
      <dgm:prSet presAssocID="{162D5355-25DF-433E-981D-20FEED79632F}" presName="sibTrans" presStyleLbl="sibTrans2D1" presStyleIdx="2" presStyleCnt="4"/>
      <dgm:spPr/>
    </dgm:pt>
    <dgm:pt modelId="{8AAA5328-F703-4F38-8085-B7357207E0E3}" type="pres">
      <dgm:prSet presAssocID="{162D5355-25DF-433E-981D-20FEED79632F}" presName="connectorText" presStyleLbl="sibTrans2D1" presStyleIdx="2" presStyleCnt="4"/>
      <dgm:spPr/>
    </dgm:pt>
    <dgm:pt modelId="{A9F2A607-0B67-45D2-86EE-B2C48615C803}" type="pres">
      <dgm:prSet presAssocID="{5881E74F-C5E3-4C56-A2B0-E8D1BB1B53A4}" presName="node" presStyleLbl="node1" presStyleIdx="3" presStyleCnt="4">
        <dgm:presLayoutVars>
          <dgm:bulletEnabled val="1"/>
        </dgm:presLayoutVars>
      </dgm:prSet>
      <dgm:spPr/>
    </dgm:pt>
    <dgm:pt modelId="{7376CC68-3EFD-43C8-8F97-F07A51A62B60}" type="pres">
      <dgm:prSet presAssocID="{178A4A9C-2727-499E-BB71-D7780B27A08A}" presName="sibTrans" presStyleLbl="sibTrans2D1" presStyleIdx="3" presStyleCnt="4"/>
      <dgm:spPr/>
    </dgm:pt>
    <dgm:pt modelId="{82DCA95C-0AC3-4702-BA16-FC1DF90F3DE7}" type="pres">
      <dgm:prSet presAssocID="{178A4A9C-2727-499E-BB71-D7780B27A08A}" presName="connectorText" presStyleLbl="sibTrans2D1" presStyleIdx="3" presStyleCnt="4"/>
      <dgm:spPr/>
    </dgm:pt>
  </dgm:ptLst>
  <dgm:cxnLst>
    <dgm:cxn modelId="{D989E303-969E-44E4-A0B2-04F657EF9480}" srcId="{27A54A7D-686C-404C-8A5B-F35AFB01E6A0}" destId="{D58DED00-7596-44D8-856F-648CF3DE5F6D}" srcOrd="1" destOrd="0" parTransId="{AD573634-2485-4548-9AB0-947A6415D6FB}" sibTransId="{C46BA31C-7FB3-4997-9418-92B5A109251D}"/>
    <dgm:cxn modelId="{79D64004-5507-4DEA-B99A-396F5F9034D0}" type="presOf" srcId="{162D5355-25DF-433E-981D-20FEED79632F}" destId="{8AAA5328-F703-4F38-8085-B7357207E0E3}" srcOrd="1" destOrd="0" presId="urn:microsoft.com/office/officeart/2005/8/layout/cycle7"/>
    <dgm:cxn modelId="{A9887C20-2BF4-44C8-AD95-64C6820300CD}" type="presOf" srcId="{C46BA31C-7FB3-4997-9418-92B5A109251D}" destId="{D3A2D077-2717-4963-BF49-9743F3F7552B}" srcOrd="1" destOrd="0" presId="urn:microsoft.com/office/officeart/2005/8/layout/cycle7"/>
    <dgm:cxn modelId="{D9AF0B2C-A368-44A1-A1F4-AA699CF437F2}" type="presOf" srcId="{E713D0A7-1804-4D1A-B17B-C4786F93897E}" destId="{51127DA7-1330-420D-ACB6-3FFF4D610D37}" srcOrd="0" destOrd="0" presId="urn:microsoft.com/office/officeart/2005/8/layout/cycle7"/>
    <dgm:cxn modelId="{F24F7744-5095-40D0-AF9E-DE803A7AFD67}" type="presOf" srcId="{27A54A7D-686C-404C-8A5B-F35AFB01E6A0}" destId="{7626C501-3027-4F7B-86C8-343B13B146B5}" srcOrd="0" destOrd="0" presId="urn:microsoft.com/office/officeart/2005/8/layout/cycle7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EA26F968-22D7-4435-A763-BCCCBDB7067D}" type="presOf" srcId="{C46BA31C-7FB3-4997-9418-92B5A109251D}" destId="{C8867B41-FE84-4D6C-A4A7-F95A703242BC}" srcOrd="0" destOrd="0" presId="urn:microsoft.com/office/officeart/2005/8/layout/cycle7"/>
    <dgm:cxn modelId="{CF492472-280A-43D7-9857-2337ADDA8D23}" type="presOf" srcId="{3FDF5D74-9F4F-4FE1-9732-03EEAE76C4DC}" destId="{16706B32-0B08-4C3A-B690-9F8ACF719D0D}" srcOrd="0" destOrd="0" presId="urn:microsoft.com/office/officeart/2005/8/layout/cycle7"/>
    <dgm:cxn modelId="{741A857E-59E2-491B-BC46-1C99A8CD221A}" type="presOf" srcId="{178A4A9C-2727-499E-BB71-D7780B27A08A}" destId="{82DCA95C-0AC3-4702-BA16-FC1DF90F3DE7}" srcOrd="1" destOrd="0" presId="urn:microsoft.com/office/officeart/2005/8/layout/cycle7"/>
    <dgm:cxn modelId="{029A7997-7CFC-4D43-B3FE-B2D2A8DA8676}" srcId="{27A54A7D-686C-404C-8A5B-F35AFB01E6A0}" destId="{8361D01E-8769-4260-B8DE-E581351B3BC3}" srcOrd="2" destOrd="0" parTransId="{7509642C-284A-4083-9BBB-9E1FD7FC3E3D}" sibTransId="{162D5355-25DF-433E-981D-20FEED79632F}"/>
    <dgm:cxn modelId="{45CD409D-9D20-45FA-9BE6-CFEB3788ED8B}" type="presOf" srcId="{5881E74F-C5E3-4C56-A2B0-E8D1BB1B53A4}" destId="{A9F2A607-0B67-45D2-86EE-B2C48615C803}" srcOrd="0" destOrd="0" presId="urn:microsoft.com/office/officeart/2005/8/layout/cycle7"/>
    <dgm:cxn modelId="{D4489CA2-C288-463A-983F-E32483666CED}" srcId="{27A54A7D-686C-404C-8A5B-F35AFB01E6A0}" destId="{5881E74F-C5E3-4C56-A2B0-E8D1BB1B53A4}" srcOrd="3" destOrd="0" parTransId="{68B8A674-D74C-42A4-8658-B6B50367FB2A}" sibTransId="{178A4A9C-2727-499E-BB71-D7780B27A08A}"/>
    <dgm:cxn modelId="{26EBA6AF-A230-48DC-BBA3-1820D243C248}" type="presOf" srcId="{D58DED00-7596-44D8-856F-648CF3DE5F6D}" destId="{9491E976-B7C1-48BE-A390-3692A219A3D5}" srcOrd="0" destOrd="0" presId="urn:microsoft.com/office/officeart/2005/8/layout/cycle7"/>
    <dgm:cxn modelId="{1FE59DBD-950E-49CB-802E-4011D16404B1}" type="presOf" srcId="{178A4A9C-2727-499E-BB71-D7780B27A08A}" destId="{7376CC68-3EFD-43C8-8F97-F07A51A62B60}" srcOrd="0" destOrd="0" presId="urn:microsoft.com/office/officeart/2005/8/layout/cycle7"/>
    <dgm:cxn modelId="{56B6ACCC-06AD-4BF1-826F-C749191599EC}" type="presOf" srcId="{8361D01E-8769-4260-B8DE-E581351B3BC3}" destId="{205BCE11-7DBE-4B08-9446-010F2E0F29ED}" srcOrd="0" destOrd="0" presId="urn:microsoft.com/office/officeart/2005/8/layout/cycle7"/>
    <dgm:cxn modelId="{E908DAD9-7005-4D31-8E58-F6EAFEA41439}" type="presOf" srcId="{162D5355-25DF-433E-981D-20FEED79632F}" destId="{1A3DF53E-4E02-4FBF-A5D3-FCA493833E09}" srcOrd="0" destOrd="0" presId="urn:microsoft.com/office/officeart/2005/8/layout/cycle7"/>
    <dgm:cxn modelId="{839F47F3-FA26-4DCA-993E-B55DD296FB2F}" type="presOf" srcId="{3FDF5D74-9F4F-4FE1-9732-03EEAE76C4DC}" destId="{D2AA2FE3-B2C9-4A63-B238-2476229622B1}" srcOrd="1" destOrd="0" presId="urn:microsoft.com/office/officeart/2005/8/layout/cycle7"/>
    <dgm:cxn modelId="{904A81F4-0E88-4C5F-B7EB-1C6392E5B63B}" type="presParOf" srcId="{7626C501-3027-4F7B-86C8-343B13B146B5}" destId="{51127DA7-1330-420D-ACB6-3FFF4D610D37}" srcOrd="0" destOrd="0" presId="urn:microsoft.com/office/officeart/2005/8/layout/cycle7"/>
    <dgm:cxn modelId="{6ABE296F-E0C7-4F89-AD9C-5976CD539546}" type="presParOf" srcId="{7626C501-3027-4F7B-86C8-343B13B146B5}" destId="{16706B32-0B08-4C3A-B690-9F8ACF719D0D}" srcOrd="1" destOrd="0" presId="urn:microsoft.com/office/officeart/2005/8/layout/cycle7"/>
    <dgm:cxn modelId="{D2EB8384-0304-440F-A49F-47F5D4466EDF}" type="presParOf" srcId="{16706B32-0B08-4C3A-B690-9F8ACF719D0D}" destId="{D2AA2FE3-B2C9-4A63-B238-2476229622B1}" srcOrd="0" destOrd="0" presId="urn:microsoft.com/office/officeart/2005/8/layout/cycle7"/>
    <dgm:cxn modelId="{40F660C3-0D29-4D85-AB43-6202AF3E47F1}" type="presParOf" srcId="{7626C501-3027-4F7B-86C8-343B13B146B5}" destId="{9491E976-B7C1-48BE-A390-3692A219A3D5}" srcOrd="2" destOrd="0" presId="urn:microsoft.com/office/officeart/2005/8/layout/cycle7"/>
    <dgm:cxn modelId="{328447CD-6282-47AC-A4BE-C037A25DE06F}" type="presParOf" srcId="{7626C501-3027-4F7B-86C8-343B13B146B5}" destId="{C8867B41-FE84-4D6C-A4A7-F95A703242BC}" srcOrd="3" destOrd="0" presId="urn:microsoft.com/office/officeart/2005/8/layout/cycle7"/>
    <dgm:cxn modelId="{A7CAF2CF-2E07-4797-847A-1B411D914360}" type="presParOf" srcId="{C8867B41-FE84-4D6C-A4A7-F95A703242BC}" destId="{D3A2D077-2717-4963-BF49-9743F3F7552B}" srcOrd="0" destOrd="0" presId="urn:microsoft.com/office/officeart/2005/8/layout/cycle7"/>
    <dgm:cxn modelId="{2BB520B2-9D9B-485B-93DB-6DCA63F27DC5}" type="presParOf" srcId="{7626C501-3027-4F7B-86C8-343B13B146B5}" destId="{205BCE11-7DBE-4B08-9446-010F2E0F29ED}" srcOrd="4" destOrd="0" presId="urn:microsoft.com/office/officeart/2005/8/layout/cycle7"/>
    <dgm:cxn modelId="{7BD970B1-4F85-4C1D-BDC9-8275C8836483}" type="presParOf" srcId="{7626C501-3027-4F7B-86C8-343B13B146B5}" destId="{1A3DF53E-4E02-4FBF-A5D3-FCA493833E09}" srcOrd="5" destOrd="0" presId="urn:microsoft.com/office/officeart/2005/8/layout/cycle7"/>
    <dgm:cxn modelId="{8BB610B3-1503-4C9E-BAF5-F4569B00F91D}" type="presParOf" srcId="{1A3DF53E-4E02-4FBF-A5D3-FCA493833E09}" destId="{8AAA5328-F703-4F38-8085-B7357207E0E3}" srcOrd="0" destOrd="0" presId="urn:microsoft.com/office/officeart/2005/8/layout/cycle7"/>
    <dgm:cxn modelId="{D7466EAD-A2D1-40C9-BBCD-2E5E42E488DB}" type="presParOf" srcId="{7626C501-3027-4F7B-86C8-343B13B146B5}" destId="{A9F2A607-0B67-45D2-86EE-B2C48615C803}" srcOrd="6" destOrd="0" presId="urn:microsoft.com/office/officeart/2005/8/layout/cycle7"/>
    <dgm:cxn modelId="{14C0AF11-FE5E-4F7D-A01C-1BD918E51F16}" type="presParOf" srcId="{7626C501-3027-4F7B-86C8-343B13B146B5}" destId="{7376CC68-3EFD-43C8-8F97-F07A51A62B60}" srcOrd="7" destOrd="0" presId="urn:microsoft.com/office/officeart/2005/8/layout/cycle7"/>
    <dgm:cxn modelId="{7A785A43-03F2-4C1E-A710-0902C55BD6C0}" type="presParOf" srcId="{7376CC68-3EFD-43C8-8F97-F07A51A62B60}" destId="{82DCA95C-0AC3-4702-BA16-FC1DF90F3D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13D0A7-1804-4D1A-B17B-C4786F93897E}">
      <dgm:prSet phldrT="[Text]" custT="1"/>
      <dgm:spPr/>
      <dgm:t>
        <a:bodyPr/>
        <a:lstStyle/>
        <a:p>
          <a:r>
            <a:rPr lang="en-GB" sz="2000" dirty="0"/>
            <a:t>Unconditional positive regard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 custT="1"/>
      <dgm:spPr/>
      <dgm:t>
        <a:bodyPr/>
        <a:lstStyle/>
        <a:p>
          <a:r>
            <a:rPr lang="en-GB" sz="2000" dirty="0"/>
            <a:t>Structured environment; managed risk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Serve and Return conversations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 custT="1"/>
      <dgm:spPr/>
      <dgm:t>
        <a:bodyPr/>
        <a:lstStyle/>
        <a:p>
          <a:r>
            <a:rPr lang="en-GB" sz="1700" dirty="0"/>
            <a:t>Links to language development – thinking through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7626C501-3027-4F7B-86C8-343B13B146B5}" type="pres">
      <dgm:prSet presAssocID="{27A54A7D-686C-404C-8A5B-F35AFB01E6A0}" presName="Name0" presStyleCnt="0">
        <dgm:presLayoutVars>
          <dgm:dir/>
          <dgm:resizeHandles val="exact"/>
        </dgm:presLayoutVars>
      </dgm:prSet>
      <dgm:spPr/>
    </dgm:pt>
    <dgm:pt modelId="{51127DA7-1330-420D-ACB6-3FFF4D610D37}" type="pres">
      <dgm:prSet presAssocID="{E713D0A7-1804-4D1A-B17B-C4786F93897E}" presName="node" presStyleLbl="node1" presStyleIdx="0" presStyleCnt="4">
        <dgm:presLayoutVars>
          <dgm:bulletEnabled val="1"/>
        </dgm:presLayoutVars>
      </dgm:prSet>
      <dgm:spPr/>
    </dgm:pt>
    <dgm:pt modelId="{16706B32-0B08-4C3A-B690-9F8ACF719D0D}" type="pres">
      <dgm:prSet presAssocID="{3FDF5D74-9F4F-4FE1-9732-03EEAE76C4DC}" presName="sibTrans" presStyleLbl="sibTrans2D1" presStyleIdx="0" presStyleCnt="4"/>
      <dgm:spPr/>
    </dgm:pt>
    <dgm:pt modelId="{D2AA2FE3-B2C9-4A63-B238-2476229622B1}" type="pres">
      <dgm:prSet presAssocID="{3FDF5D74-9F4F-4FE1-9732-03EEAE76C4DC}" presName="connectorText" presStyleLbl="sibTrans2D1" presStyleIdx="0" presStyleCnt="4"/>
      <dgm:spPr/>
    </dgm:pt>
    <dgm:pt modelId="{9491E976-B7C1-48BE-A390-3692A219A3D5}" type="pres">
      <dgm:prSet presAssocID="{D58DED00-7596-44D8-856F-648CF3DE5F6D}" presName="node" presStyleLbl="node1" presStyleIdx="1" presStyleCnt="4">
        <dgm:presLayoutVars>
          <dgm:bulletEnabled val="1"/>
        </dgm:presLayoutVars>
      </dgm:prSet>
      <dgm:spPr/>
    </dgm:pt>
    <dgm:pt modelId="{C8867B41-FE84-4D6C-A4A7-F95A703242BC}" type="pres">
      <dgm:prSet presAssocID="{C46BA31C-7FB3-4997-9418-92B5A109251D}" presName="sibTrans" presStyleLbl="sibTrans2D1" presStyleIdx="1" presStyleCnt="4"/>
      <dgm:spPr/>
    </dgm:pt>
    <dgm:pt modelId="{D3A2D077-2717-4963-BF49-9743F3F7552B}" type="pres">
      <dgm:prSet presAssocID="{C46BA31C-7FB3-4997-9418-92B5A109251D}" presName="connectorText" presStyleLbl="sibTrans2D1" presStyleIdx="1" presStyleCnt="4"/>
      <dgm:spPr/>
    </dgm:pt>
    <dgm:pt modelId="{205BCE11-7DBE-4B08-9446-010F2E0F29ED}" type="pres">
      <dgm:prSet presAssocID="{8361D01E-8769-4260-B8DE-E581351B3BC3}" presName="node" presStyleLbl="node1" presStyleIdx="2" presStyleCnt="4">
        <dgm:presLayoutVars>
          <dgm:bulletEnabled val="1"/>
        </dgm:presLayoutVars>
      </dgm:prSet>
      <dgm:spPr/>
    </dgm:pt>
    <dgm:pt modelId="{1A3DF53E-4E02-4FBF-A5D3-FCA493833E09}" type="pres">
      <dgm:prSet presAssocID="{162D5355-25DF-433E-981D-20FEED79632F}" presName="sibTrans" presStyleLbl="sibTrans2D1" presStyleIdx="2" presStyleCnt="4"/>
      <dgm:spPr/>
    </dgm:pt>
    <dgm:pt modelId="{8AAA5328-F703-4F38-8085-B7357207E0E3}" type="pres">
      <dgm:prSet presAssocID="{162D5355-25DF-433E-981D-20FEED79632F}" presName="connectorText" presStyleLbl="sibTrans2D1" presStyleIdx="2" presStyleCnt="4"/>
      <dgm:spPr/>
    </dgm:pt>
    <dgm:pt modelId="{A9F2A607-0B67-45D2-86EE-B2C48615C803}" type="pres">
      <dgm:prSet presAssocID="{5881E74F-C5E3-4C56-A2B0-E8D1BB1B53A4}" presName="node" presStyleLbl="node1" presStyleIdx="3" presStyleCnt="4">
        <dgm:presLayoutVars>
          <dgm:bulletEnabled val="1"/>
        </dgm:presLayoutVars>
      </dgm:prSet>
      <dgm:spPr/>
    </dgm:pt>
    <dgm:pt modelId="{7376CC68-3EFD-43C8-8F97-F07A51A62B60}" type="pres">
      <dgm:prSet presAssocID="{178A4A9C-2727-499E-BB71-D7780B27A08A}" presName="sibTrans" presStyleLbl="sibTrans2D1" presStyleIdx="3" presStyleCnt="4"/>
      <dgm:spPr/>
    </dgm:pt>
    <dgm:pt modelId="{82DCA95C-0AC3-4702-BA16-FC1DF90F3DE7}" type="pres">
      <dgm:prSet presAssocID="{178A4A9C-2727-499E-BB71-D7780B27A08A}" presName="connectorText" presStyleLbl="sibTrans2D1" presStyleIdx="3" presStyleCnt="4"/>
      <dgm:spPr/>
    </dgm:pt>
  </dgm:ptLst>
  <dgm:cxnLst>
    <dgm:cxn modelId="{D989E303-969E-44E4-A0B2-04F657EF9480}" srcId="{27A54A7D-686C-404C-8A5B-F35AFB01E6A0}" destId="{D58DED00-7596-44D8-856F-648CF3DE5F6D}" srcOrd="1" destOrd="0" parTransId="{AD573634-2485-4548-9AB0-947A6415D6FB}" sibTransId="{C46BA31C-7FB3-4997-9418-92B5A109251D}"/>
    <dgm:cxn modelId="{79D64004-5507-4DEA-B99A-396F5F9034D0}" type="presOf" srcId="{162D5355-25DF-433E-981D-20FEED79632F}" destId="{8AAA5328-F703-4F38-8085-B7357207E0E3}" srcOrd="1" destOrd="0" presId="urn:microsoft.com/office/officeart/2005/8/layout/cycle7"/>
    <dgm:cxn modelId="{A9887C20-2BF4-44C8-AD95-64C6820300CD}" type="presOf" srcId="{C46BA31C-7FB3-4997-9418-92B5A109251D}" destId="{D3A2D077-2717-4963-BF49-9743F3F7552B}" srcOrd="1" destOrd="0" presId="urn:microsoft.com/office/officeart/2005/8/layout/cycle7"/>
    <dgm:cxn modelId="{D9AF0B2C-A368-44A1-A1F4-AA699CF437F2}" type="presOf" srcId="{E713D0A7-1804-4D1A-B17B-C4786F93897E}" destId="{51127DA7-1330-420D-ACB6-3FFF4D610D37}" srcOrd="0" destOrd="0" presId="urn:microsoft.com/office/officeart/2005/8/layout/cycle7"/>
    <dgm:cxn modelId="{F24F7744-5095-40D0-AF9E-DE803A7AFD67}" type="presOf" srcId="{27A54A7D-686C-404C-8A5B-F35AFB01E6A0}" destId="{7626C501-3027-4F7B-86C8-343B13B146B5}" srcOrd="0" destOrd="0" presId="urn:microsoft.com/office/officeart/2005/8/layout/cycle7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EA26F968-22D7-4435-A763-BCCCBDB7067D}" type="presOf" srcId="{C46BA31C-7FB3-4997-9418-92B5A109251D}" destId="{C8867B41-FE84-4D6C-A4A7-F95A703242BC}" srcOrd="0" destOrd="0" presId="urn:microsoft.com/office/officeart/2005/8/layout/cycle7"/>
    <dgm:cxn modelId="{CF492472-280A-43D7-9857-2337ADDA8D23}" type="presOf" srcId="{3FDF5D74-9F4F-4FE1-9732-03EEAE76C4DC}" destId="{16706B32-0B08-4C3A-B690-9F8ACF719D0D}" srcOrd="0" destOrd="0" presId="urn:microsoft.com/office/officeart/2005/8/layout/cycle7"/>
    <dgm:cxn modelId="{741A857E-59E2-491B-BC46-1C99A8CD221A}" type="presOf" srcId="{178A4A9C-2727-499E-BB71-D7780B27A08A}" destId="{82DCA95C-0AC3-4702-BA16-FC1DF90F3DE7}" srcOrd="1" destOrd="0" presId="urn:microsoft.com/office/officeart/2005/8/layout/cycle7"/>
    <dgm:cxn modelId="{029A7997-7CFC-4D43-B3FE-B2D2A8DA8676}" srcId="{27A54A7D-686C-404C-8A5B-F35AFB01E6A0}" destId="{8361D01E-8769-4260-B8DE-E581351B3BC3}" srcOrd="2" destOrd="0" parTransId="{7509642C-284A-4083-9BBB-9E1FD7FC3E3D}" sibTransId="{162D5355-25DF-433E-981D-20FEED79632F}"/>
    <dgm:cxn modelId="{45CD409D-9D20-45FA-9BE6-CFEB3788ED8B}" type="presOf" srcId="{5881E74F-C5E3-4C56-A2B0-E8D1BB1B53A4}" destId="{A9F2A607-0B67-45D2-86EE-B2C48615C803}" srcOrd="0" destOrd="0" presId="urn:microsoft.com/office/officeart/2005/8/layout/cycle7"/>
    <dgm:cxn modelId="{D4489CA2-C288-463A-983F-E32483666CED}" srcId="{27A54A7D-686C-404C-8A5B-F35AFB01E6A0}" destId="{5881E74F-C5E3-4C56-A2B0-E8D1BB1B53A4}" srcOrd="3" destOrd="0" parTransId="{68B8A674-D74C-42A4-8658-B6B50367FB2A}" sibTransId="{178A4A9C-2727-499E-BB71-D7780B27A08A}"/>
    <dgm:cxn modelId="{26EBA6AF-A230-48DC-BBA3-1820D243C248}" type="presOf" srcId="{D58DED00-7596-44D8-856F-648CF3DE5F6D}" destId="{9491E976-B7C1-48BE-A390-3692A219A3D5}" srcOrd="0" destOrd="0" presId="urn:microsoft.com/office/officeart/2005/8/layout/cycle7"/>
    <dgm:cxn modelId="{1FE59DBD-950E-49CB-802E-4011D16404B1}" type="presOf" srcId="{178A4A9C-2727-499E-BB71-D7780B27A08A}" destId="{7376CC68-3EFD-43C8-8F97-F07A51A62B60}" srcOrd="0" destOrd="0" presId="urn:microsoft.com/office/officeart/2005/8/layout/cycle7"/>
    <dgm:cxn modelId="{56B6ACCC-06AD-4BF1-826F-C749191599EC}" type="presOf" srcId="{8361D01E-8769-4260-B8DE-E581351B3BC3}" destId="{205BCE11-7DBE-4B08-9446-010F2E0F29ED}" srcOrd="0" destOrd="0" presId="urn:microsoft.com/office/officeart/2005/8/layout/cycle7"/>
    <dgm:cxn modelId="{E908DAD9-7005-4D31-8E58-F6EAFEA41439}" type="presOf" srcId="{162D5355-25DF-433E-981D-20FEED79632F}" destId="{1A3DF53E-4E02-4FBF-A5D3-FCA493833E09}" srcOrd="0" destOrd="0" presId="urn:microsoft.com/office/officeart/2005/8/layout/cycle7"/>
    <dgm:cxn modelId="{839F47F3-FA26-4DCA-993E-B55DD296FB2F}" type="presOf" srcId="{3FDF5D74-9F4F-4FE1-9732-03EEAE76C4DC}" destId="{D2AA2FE3-B2C9-4A63-B238-2476229622B1}" srcOrd="1" destOrd="0" presId="urn:microsoft.com/office/officeart/2005/8/layout/cycle7"/>
    <dgm:cxn modelId="{904A81F4-0E88-4C5F-B7EB-1C6392E5B63B}" type="presParOf" srcId="{7626C501-3027-4F7B-86C8-343B13B146B5}" destId="{51127DA7-1330-420D-ACB6-3FFF4D610D37}" srcOrd="0" destOrd="0" presId="urn:microsoft.com/office/officeart/2005/8/layout/cycle7"/>
    <dgm:cxn modelId="{6ABE296F-E0C7-4F89-AD9C-5976CD539546}" type="presParOf" srcId="{7626C501-3027-4F7B-86C8-343B13B146B5}" destId="{16706B32-0B08-4C3A-B690-9F8ACF719D0D}" srcOrd="1" destOrd="0" presId="urn:microsoft.com/office/officeart/2005/8/layout/cycle7"/>
    <dgm:cxn modelId="{D2EB8384-0304-440F-A49F-47F5D4466EDF}" type="presParOf" srcId="{16706B32-0B08-4C3A-B690-9F8ACF719D0D}" destId="{D2AA2FE3-B2C9-4A63-B238-2476229622B1}" srcOrd="0" destOrd="0" presId="urn:microsoft.com/office/officeart/2005/8/layout/cycle7"/>
    <dgm:cxn modelId="{40F660C3-0D29-4D85-AB43-6202AF3E47F1}" type="presParOf" srcId="{7626C501-3027-4F7B-86C8-343B13B146B5}" destId="{9491E976-B7C1-48BE-A390-3692A219A3D5}" srcOrd="2" destOrd="0" presId="urn:microsoft.com/office/officeart/2005/8/layout/cycle7"/>
    <dgm:cxn modelId="{328447CD-6282-47AC-A4BE-C037A25DE06F}" type="presParOf" srcId="{7626C501-3027-4F7B-86C8-343B13B146B5}" destId="{C8867B41-FE84-4D6C-A4A7-F95A703242BC}" srcOrd="3" destOrd="0" presId="urn:microsoft.com/office/officeart/2005/8/layout/cycle7"/>
    <dgm:cxn modelId="{A7CAF2CF-2E07-4797-847A-1B411D914360}" type="presParOf" srcId="{C8867B41-FE84-4D6C-A4A7-F95A703242BC}" destId="{D3A2D077-2717-4963-BF49-9743F3F7552B}" srcOrd="0" destOrd="0" presId="urn:microsoft.com/office/officeart/2005/8/layout/cycle7"/>
    <dgm:cxn modelId="{2BB520B2-9D9B-485B-93DB-6DCA63F27DC5}" type="presParOf" srcId="{7626C501-3027-4F7B-86C8-343B13B146B5}" destId="{205BCE11-7DBE-4B08-9446-010F2E0F29ED}" srcOrd="4" destOrd="0" presId="urn:microsoft.com/office/officeart/2005/8/layout/cycle7"/>
    <dgm:cxn modelId="{7BD970B1-4F85-4C1D-BDC9-8275C8836483}" type="presParOf" srcId="{7626C501-3027-4F7B-86C8-343B13B146B5}" destId="{1A3DF53E-4E02-4FBF-A5D3-FCA493833E09}" srcOrd="5" destOrd="0" presId="urn:microsoft.com/office/officeart/2005/8/layout/cycle7"/>
    <dgm:cxn modelId="{8BB610B3-1503-4C9E-BAF5-F4569B00F91D}" type="presParOf" srcId="{1A3DF53E-4E02-4FBF-A5D3-FCA493833E09}" destId="{8AAA5328-F703-4F38-8085-B7357207E0E3}" srcOrd="0" destOrd="0" presId="urn:microsoft.com/office/officeart/2005/8/layout/cycle7"/>
    <dgm:cxn modelId="{D7466EAD-A2D1-40C9-BBCD-2E5E42E488DB}" type="presParOf" srcId="{7626C501-3027-4F7B-86C8-343B13B146B5}" destId="{A9F2A607-0B67-45D2-86EE-B2C48615C803}" srcOrd="6" destOrd="0" presId="urn:microsoft.com/office/officeart/2005/8/layout/cycle7"/>
    <dgm:cxn modelId="{14C0AF11-FE5E-4F7D-A01C-1BD918E51F16}" type="presParOf" srcId="{7626C501-3027-4F7B-86C8-343B13B146B5}" destId="{7376CC68-3EFD-43C8-8F97-F07A51A62B60}" srcOrd="7" destOrd="0" presId="urn:microsoft.com/office/officeart/2005/8/layout/cycle7"/>
    <dgm:cxn modelId="{7A785A43-03F2-4C1E-A710-0902C55BD6C0}" type="presParOf" srcId="{7376CC68-3EFD-43C8-8F97-F07A51A62B60}" destId="{82DCA95C-0AC3-4702-BA16-FC1DF90F3D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know what </a:t>
          </a:r>
          <a:r>
            <a:rPr lang="en-GB"/>
            <a:t>behaviours we </a:t>
          </a:r>
          <a:r>
            <a:rPr lang="en-GB" dirty="0"/>
            <a:t>want/need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I look confident about getting the behaviours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narrate the ‘why’ of the behaviours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highlight what’s going right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“This is how we do it here.”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use statements not rhetorical questions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reinforce and revisit the expectations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I model the expectations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give my energy to those ‘doing the right thing’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Structure conversations about R&amp;R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Frame tasks to encourage collaboration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Find ways to add agency and accountability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594065" y="0"/>
          <a:ext cx="6732748" cy="43858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8508" y="1315744"/>
          <a:ext cx="2549533" cy="1754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Executive function: working memory, mental flexibility, self-control</a:t>
          </a:r>
        </a:p>
      </dsp:txBody>
      <dsp:txXfrm>
        <a:off x="94147" y="1401383"/>
        <a:ext cx="2378255" cy="1583048"/>
      </dsp:txXfrm>
    </dsp:sp>
    <dsp:sp modelId="{7E965D93-5A8D-45CB-B86D-5590D0150A00}">
      <dsp:nvSpPr>
        <dsp:cNvPr id="0" name=""/>
        <dsp:cNvSpPr/>
      </dsp:nvSpPr>
      <dsp:spPr>
        <a:xfrm>
          <a:off x="2685673" y="1315744"/>
          <a:ext cx="2549533" cy="1754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Be aware of, understand and manage own behaviours</a:t>
          </a:r>
        </a:p>
      </dsp:txBody>
      <dsp:txXfrm>
        <a:off x="2771312" y="1401383"/>
        <a:ext cx="2378255" cy="1583048"/>
      </dsp:txXfrm>
    </dsp:sp>
    <dsp:sp modelId="{83BA97DF-2975-4ABE-B51C-720DAB00AF61}">
      <dsp:nvSpPr>
        <dsp:cNvPr id="0" name=""/>
        <dsp:cNvSpPr/>
      </dsp:nvSpPr>
      <dsp:spPr>
        <a:xfrm>
          <a:off x="5362837" y="1315744"/>
          <a:ext cx="2549533" cy="1754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Impulse control and deferred gratification</a:t>
          </a:r>
        </a:p>
      </dsp:txBody>
      <dsp:txXfrm>
        <a:off x="5448476" y="1401383"/>
        <a:ext cx="2378255" cy="15830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721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Frame for turn taking using ‘markers’</a:t>
          </a:r>
        </a:p>
      </dsp:txBody>
      <dsp:txXfrm>
        <a:off x="48276" y="1436454"/>
        <a:ext cx="2226662" cy="1303553"/>
      </dsp:txXfrm>
    </dsp:sp>
    <dsp:sp modelId="{2C1C2FA3-F322-4183-AC88-BC6E2876703B}">
      <dsp:nvSpPr>
        <dsp:cNvPr id="0" name=""/>
        <dsp:cNvSpPr/>
      </dsp:nvSpPr>
      <dsp:spPr>
        <a:xfrm>
          <a:off x="2546270" y="1802067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546270" y="1916532"/>
        <a:ext cx="342473" cy="343397"/>
      </dsp:txXfrm>
    </dsp:sp>
    <dsp:sp modelId="{7270AF89-4BF6-42CC-B6D8-7FAFF8CC6CB6}">
      <dsp:nvSpPr>
        <dsp:cNvPr id="0" name=""/>
        <dsp:cNvSpPr/>
      </dsp:nvSpPr>
      <dsp:spPr>
        <a:xfrm>
          <a:off x="3238601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Clear boundaries around reactions to ideas</a:t>
          </a:r>
        </a:p>
      </dsp:txBody>
      <dsp:txXfrm>
        <a:off x="3279156" y="1436454"/>
        <a:ext cx="2226662" cy="1303553"/>
      </dsp:txXfrm>
    </dsp:sp>
    <dsp:sp modelId="{A367A69D-E840-45CF-82B7-A35FAEC985AA}">
      <dsp:nvSpPr>
        <dsp:cNvPr id="0" name=""/>
        <dsp:cNvSpPr/>
      </dsp:nvSpPr>
      <dsp:spPr>
        <a:xfrm>
          <a:off x="5777151" y="1802067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5777151" y="1916532"/>
        <a:ext cx="342473" cy="343397"/>
      </dsp:txXfrm>
    </dsp:sp>
    <dsp:sp modelId="{BE8096B7-A27B-479D-8A28-CEE440412E1F}">
      <dsp:nvSpPr>
        <dsp:cNvPr id="0" name=""/>
        <dsp:cNvSpPr/>
      </dsp:nvSpPr>
      <dsp:spPr>
        <a:xfrm>
          <a:off x="6469482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Teacher rights as well as student rights</a:t>
          </a:r>
        </a:p>
      </dsp:txBody>
      <dsp:txXfrm>
        <a:off x="6510037" y="1436454"/>
        <a:ext cx="2226662" cy="13035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721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Time target – pause and feedback</a:t>
          </a:r>
        </a:p>
      </dsp:txBody>
      <dsp:txXfrm>
        <a:off x="48276" y="1436454"/>
        <a:ext cx="2226662" cy="1303553"/>
      </dsp:txXfrm>
    </dsp:sp>
    <dsp:sp modelId="{2C1C2FA3-F322-4183-AC88-BC6E2876703B}">
      <dsp:nvSpPr>
        <dsp:cNvPr id="0" name=""/>
        <dsp:cNvSpPr/>
      </dsp:nvSpPr>
      <dsp:spPr>
        <a:xfrm>
          <a:off x="2546270" y="1802067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546270" y="1916532"/>
        <a:ext cx="342473" cy="343397"/>
      </dsp:txXfrm>
    </dsp:sp>
    <dsp:sp modelId="{7270AF89-4BF6-42CC-B6D8-7FAFF8CC6CB6}">
      <dsp:nvSpPr>
        <dsp:cNvPr id="0" name=""/>
        <dsp:cNvSpPr/>
      </dsp:nvSpPr>
      <dsp:spPr>
        <a:xfrm>
          <a:off x="3238601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‘Markers’ of involvement: coloured pens</a:t>
          </a:r>
        </a:p>
      </dsp:txBody>
      <dsp:txXfrm>
        <a:off x="3279156" y="1436454"/>
        <a:ext cx="2226662" cy="1303553"/>
      </dsp:txXfrm>
    </dsp:sp>
    <dsp:sp modelId="{A367A69D-E840-45CF-82B7-A35FAEC985AA}">
      <dsp:nvSpPr>
        <dsp:cNvPr id="0" name=""/>
        <dsp:cNvSpPr/>
      </dsp:nvSpPr>
      <dsp:spPr>
        <a:xfrm>
          <a:off x="5777151" y="1802067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777151" y="1916532"/>
        <a:ext cx="342473" cy="343397"/>
      </dsp:txXfrm>
    </dsp:sp>
    <dsp:sp modelId="{BE8096B7-A27B-479D-8A28-CEE440412E1F}">
      <dsp:nvSpPr>
        <dsp:cNvPr id="0" name=""/>
        <dsp:cNvSpPr/>
      </dsp:nvSpPr>
      <dsp:spPr>
        <a:xfrm>
          <a:off x="6469482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Specific roles linked to success criteria</a:t>
          </a:r>
        </a:p>
      </dsp:txBody>
      <dsp:txXfrm>
        <a:off x="6510037" y="1436454"/>
        <a:ext cx="2226662" cy="13035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DDB7A-D722-4EE5-9E0A-FD7721411AD3}">
      <dsp:nvSpPr>
        <dsp:cNvPr id="0" name=""/>
        <dsp:cNvSpPr/>
      </dsp:nvSpPr>
      <dsp:spPr>
        <a:xfrm rot="5400000">
          <a:off x="-332461" y="333718"/>
          <a:ext cx="2216407" cy="1551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Simple Roles</a:t>
          </a:r>
        </a:p>
      </dsp:txBody>
      <dsp:txXfrm rot="-5400000">
        <a:off x="1" y="776998"/>
        <a:ext cx="1551484" cy="664923"/>
      </dsp:txXfrm>
    </dsp:sp>
    <dsp:sp modelId="{5BC508E3-5A94-45C6-8393-2061999BB077}">
      <dsp:nvSpPr>
        <dsp:cNvPr id="0" name=""/>
        <dsp:cNvSpPr/>
      </dsp:nvSpPr>
      <dsp:spPr>
        <a:xfrm rot="5400000">
          <a:off x="3561875" y="-2009133"/>
          <a:ext cx="1440664" cy="5461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Talk Partners/Think-Pair-Share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Triads: Speaker, Questioner, Scribe/Coach, Player, Umpire</a:t>
          </a:r>
        </a:p>
      </dsp:txBody>
      <dsp:txXfrm rot="-5400000">
        <a:off x="1551485" y="71584"/>
        <a:ext cx="5391118" cy="1300010"/>
      </dsp:txXfrm>
    </dsp:sp>
    <dsp:sp modelId="{AF611648-4E56-4642-A79A-59832CF6EC8C}">
      <dsp:nvSpPr>
        <dsp:cNvPr id="0" name=""/>
        <dsp:cNvSpPr/>
      </dsp:nvSpPr>
      <dsp:spPr>
        <a:xfrm rot="5400000">
          <a:off x="-332461" y="2263975"/>
          <a:ext cx="2216407" cy="1551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Complex Roles</a:t>
          </a:r>
        </a:p>
      </dsp:txBody>
      <dsp:txXfrm rot="-5400000">
        <a:off x="1" y="2707255"/>
        <a:ext cx="1551484" cy="664923"/>
      </dsp:txXfrm>
    </dsp:sp>
    <dsp:sp modelId="{B56AB839-DBD0-41C6-9185-337AD86FB587}">
      <dsp:nvSpPr>
        <dsp:cNvPr id="0" name=""/>
        <dsp:cNvSpPr/>
      </dsp:nvSpPr>
      <dsp:spPr>
        <a:xfrm rot="5400000">
          <a:off x="3588282" y="-78875"/>
          <a:ext cx="1387849" cy="54614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2 – 4 – 8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Jigsaw (Home/Expert) Groups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Silent Debate</a:t>
          </a:r>
        </a:p>
      </dsp:txBody>
      <dsp:txXfrm rot="-5400000">
        <a:off x="1551485" y="2025671"/>
        <a:ext cx="5393696" cy="12523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6312-77BD-4122-8C4A-D557418F500E}">
      <dsp:nvSpPr>
        <dsp:cNvPr id="0" name=""/>
        <dsp:cNvSpPr/>
      </dsp:nvSpPr>
      <dsp:spPr>
        <a:xfrm>
          <a:off x="1952840" y="274377"/>
          <a:ext cx="3545797" cy="354579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Yes, but</a:t>
          </a:r>
        </a:p>
      </dsp:txBody>
      <dsp:txXfrm>
        <a:off x="3821560" y="1025748"/>
        <a:ext cx="1266356" cy="1055296"/>
      </dsp:txXfrm>
    </dsp:sp>
    <dsp:sp modelId="{02165771-3A0B-42CE-936D-E443BB758ECF}">
      <dsp:nvSpPr>
        <dsp:cNvPr id="0" name=""/>
        <dsp:cNvSpPr/>
      </dsp:nvSpPr>
      <dsp:spPr>
        <a:xfrm>
          <a:off x="1879814" y="401012"/>
          <a:ext cx="3545797" cy="35457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Yes and</a:t>
          </a:r>
        </a:p>
      </dsp:txBody>
      <dsp:txXfrm>
        <a:off x="2724051" y="2701559"/>
        <a:ext cx="1899534" cy="928661"/>
      </dsp:txXfrm>
    </dsp:sp>
    <dsp:sp modelId="{B103D98A-AF70-420A-AD88-40150B624B8F}">
      <dsp:nvSpPr>
        <dsp:cNvPr id="0" name=""/>
        <dsp:cNvSpPr/>
      </dsp:nvSpPr>
      <dsp:spPr>
        <a:xfrm>
          <a:off x="1806787" y="274377"/>
          <a:ext cx="3545797" cy="354579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No</a:t>
          </a:r>
        </a:p>
      </dsp:txBody>
      <dsp:txXfrm>
        <a:off x="2217509" y="1025748"/>
        <a:ext cx="1266356" cy="1055296"/>
      </dsp:txXfrm>
    </dsp:sp>
    <dsp:sp modelId="{82E75468-566B-437E-A92D-7BAAD19B9161}">
      <dsp:nvSpPr>
        <dsp:cNvPr id="0" name=""/>
        <dsp:cNvSpPr/>
      </dsp:nvSpPr>
      <dsp:spPr>
        <a:xfrm>
          <a:off x="1733631" y="54875"/>
          <a:ext cx="3984800" cy="39848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D1C98-C12B-4618-9C11-91AF444093DB}">
      <dsp:nvSpPr>
        <dsp:cNvPr id="0" name=""/>
        <dsp:cNvSpPr/>
      </dsp:nvSpPr>
      <dsp:spPr>
        <a:xfrm>
          <a:off x="1660312" y="181286"/>
          <a:ext cx="3984800" cy="39848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13940-C152-487A-A760-EAED2C23D26D}">
      <dsp:nvSpPr>
        <dsp:cNvPr id="0" name=""/>
        <dsp:cNvSpPr/>
      </dsp:nvSpPr>
      <dsp:spPr>
        <a:xfrm>
          <a:off x="1586993" y="54875"/>
          <a:ext cx="3984800" cy="39848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2463" y="0"/>
          <a:ext cx="6487920" cy="4032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199" y="1209734"/>
          <a:ext cx="2456822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Name the emotions – be explicit</a:t>
          </a:r>
        </a:p>
      </dsp:txBody>
      <dsp:txXfrm>
        <a:off x="86938" y="1288473"/>
        <a:ext cx="2299344" cy="1455501"/>
      </dsp:txXfrm>
    </dsp:sp>
    <dsp:sp modelId="{2E6652AD-742A-4CED-82D6-50C42BC80572}">
      <dsp:nvSpPr>
        <dsp:cNvPr id="0" name=""/>
        <dsp:cNvSpPr/>
      </dsp:nvSpPr>
      <dsp:spPr>
        <a:xfrm>
          <a:off x="2588012" y="1209734"/>
          <a:ext cx="2456822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Model the self-calming process</a:t>
          </a:r>
        </a:p>
      </dsp:txBody>
      <dsp:txXfrm>
        <a:off x="2666751" y="1288473"/>
        <a:ext cx="2299344" cy="1455501"/>
      </dsp:txXfrm>
    </dsp:sp>
    <dsp:sp modelId="{81C7C5C3-FE52-4607-A4D9-7EEBD521BEB1}">
      <dsp:nvSpPr>
        <dsp:cNvPr id="0" name=""/>
        <dsp:cNvSpPr/>
      </dsp:nvSpPr>
      <dsp:spPr>
        <a:xfrm>
          <a:off x="5167825" y="1163199"/>
          <a:ext cx="2456822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Promote empathy/other perspectives</a:t>
          </a:r>
        </a:p>
      </dsp:txBody>
      <dsp:txXfrm>
        <a:off x="5246564" y="1241938"/>
        <a:ext cx="2299344" cy="14555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7696" y="0"/>
          <a:ext cx="6547230" cy="39604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274" y="1188131"/>
          <a:ext cx="2479282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Praise agency rather than attainment</a:t>
          </a:r>
        </a:p>
      </dsp:txBody>
      <dsp:txXfrm>
        <a:off x="85607" y="1265464"/>
        <a:ext cx="2324616" cy="1429510"/>
      </dsp:txXfrm>
    </dsp:sp>
    <dsp:sp modelId="{2E6652AD-742A-4CED-82D6-50C42BC80572}">
      <dsp:nvSpPr>
        <dsp:cNvPr id="0" name=""/>
        <dsp:cNvSpPr/>
      </dsp:nvSpPr>
      <dsp:spPr>
        <a:xfrm>
          <a:off x="2611670" y="1188131"/>
          <a:ext cx="2479282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Give learners agency to repair mistakes</a:t>
          </a:r>
        </a:p>
      </dsp:txBody>
      <dsp:txXfrm>
        <a:off x="2689003" y="1265464"/>
        <a:ext cx="2324616" cy="1429510"/>
      </dsp:txXfrm>
    </dsp:sp>
    <dsp:sp modelId="{81C7C5C3-FE52-4607-A4D9-7EEBD521BEB1}">
      <dsp:nvSpPr>
        <dsp:cNvPr id="0" name=""/>
        <dsp:cNvSpPr/>
      </dsp:nvSpPr>
      <dsp:spPr>
        <a:xfrm>
          <a:off x="5215067" y="1188131"/>
          <a:ext cx="2479282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Narrate the thinking processes</a:t>
          </a:r>
        </a:p>
      </dsp:txBody>
      <dsp:txXfrm>
        <a:off x="5292400" y="1265464"/>
        <a:ext cx="2324616" cy="14295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7696" y="0"/>
          <a:ext cx="6547230" cy="36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3761" y="1080119"/>
          <a:ext cx="2482290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Trust (especially the hardest to trust learners)</a:t>
          </a:r>
        </a:p>
      </dsp:txBody>
      <dsp:txXfrm>
        <a:off x="74064" y="1150422"/>
        <a:ext cx="2341684" cy="1299554"/>
      </dsp:txXfrm>
    </dsp:sp>
    <dsp:sp modelId="{2E6652AD-742A-4CED-82D6-50C42BC80572}">
      <dsp:nvSpPr>
        <dsp:cNvPr id="0" name=""/>
        <dsp:cNvSpPr/>
      </dsp:nvSpPr>
      <dsp:spPr>
        <a:xfrm>
          <a:off x="2610166" y="1080119"/>
          <a:ext cx="2482290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Genuine opportunities to take risks/fail</a:t>
          </a:r>
        </a:p>
      </dsp:txBody>
      <dsp:txXfrm>
        <a:off x="2680469" y="1150422"/>
        <a:ext cx="2341684" cy="1299554"/>
      </dsp:txXfrm>
    </dsp:sp>
    <dsp:sp modelId="{81C7C5C3-FE52-4607-A4D9-7EEBD521BEB1}">
      <dsp:nvSpPr>
        <dsp:cNvPr id="0" name=""/>
        <dsp:cNvSpPr/>
      </dsp:nvSpPr>
      <dsp:spPr>
        <a:xfrm>
          <a:off x="5216572" y="1080119"/>
          <a:ext cx="2482290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‘Caring for’ activities</a:t>
          </a:r>
        </a:p>
      </dsp:txBody>
      <dsp:txXfrm>
        <a:off x="5286875" y="1150422"/>
        <a:ext cx="2341684" cy="12995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2296" y="0"/>
          <a:ext cx="6486023" cy="37444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196" y="1123324"/>
          <a:ext cx="2456104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Look for chances for learners to wait</a:t>
          </a:r>
        </a:p>
      </dsp:txBody>
      <dsp:txXfrm>
        <a:off x="81311" y="1196439"/>
        <a:ext cx="2309874" cy="1351536"/>
      </dsp:txXfrm>
    </dsp:sp>
    <dsp:sp modelId="{2E6652AD-742A-4CED-82D6-50C42BC80572}">
      <dsp:nvSpPr>
        <dsp:cNvPr id="0" name=""/>
        <dsp:cNvSpPr/>
      </dsp:nvSpPr>
      <dsp:spPr>
        <a:xfrm>
          <a:off x="2587255" y="1123324"/>
          <a:ext cx="2456104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Clarity of timings and targets</a:t>
          </a:r>
        </a:p>
      </dsp:txBody>
      <dsp:txXfrm>
        <a:off x="2660370" y="1196439"/>
        <a:ext cx="2309874" cy="1351536"/>
      </dsp:txXfrm>
    </dsp:sp>
    <dsp:sp modelId="{81C7C5C3-FE52-4607-A4D9-7EEBD521BEB1}">
      <dsp:nvSpPr>
        <dsp:cNvPr id="0" name=""/>
        <dsp:cNvSpPr/>
      </dsp:nvSpPr>
      <dsp:spPr>
        <a:xfrm>
          <a:off x="5166314" y="1123324"/>
          <a:ext cx="2456104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Always consider: who is doing the work?</a:t>
          </a:r>
        </a:p>
      </dsp:txBody>
      <dsp:txXfrm>
        <a:off x="5239429" y="1196439"/>
        <a:ext cx="2309874" cy="13515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DDB7A-D722-4EE5-9E0A-FD7721411AD3}">
      <dsp:nvSpPr>
        <dsp:cNvPr id="0" name=""/>
        <dsp:cNvSpPr/>
      </dsp:nvSpPr>
      <dsp:spPr>
        <a:xfrm rot="5400000">
          <a:off x="-226705" y="229364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Self</a:t>
          </a:r>
        </a:p>
      </dsp:txBody>
      <dsp:txXfrm rot="-5400000">
        <a:off x="1" y="531639"/>
        <a:ext cx="1057959" cy="453411"/>
      </dsp:txXfrm>
    </dsp:sp>
    <dsp:sp modelId="{5BC508E3-5A94-45C6-8393-2061999BB077}">
      <dsp:nvSpPr>
        <dsp:cNvPr id="0" name=""/>
        <dsp:cNvSpPr/>
      </dsp:nvSpPr>
      <dsp:spPr>
        <a:xfrm rot="5400000">
          <a:off x="3544249" y="-2483630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Model self control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Know how to keep yourself calm</a:t>
          </a:r>
        </a:p>
      </dsp:txBody>
      <dsp:txXfrm rot="-5400000">
        <a:off x="1057960" y="50615"/>
        <a:ext cx="5907014" cy="886479"/>
      </dsp:txXfrm>
    </dsp:sp>
    <dsp:sp modelId="{AF611648-4E56-4642-A79A-59832CF6EC8C}">
      <dsp:nvSpPr>
        <dsp:cNvPr id="0" name=""/>
        <dsp:cNvSpPr/>
      </dsp:nvSpPr>
      <dsp:spPr>
        <a:xfrm rot="5400000">
          <a:off x="-226705" y="1545609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Voice/Body</a:t>
          </a:r>
        </a:p>
      </dsp:txBody>
      <dsp:txXfrm rot="-5400000">
        <a:off x="1" y="1847884"/>
        <a:ext cx="1057959" cy="453411"/>
      </dsp:txXfrm>
    </dsp:sp>
    <dsp:sp modelId="{B56AB839-DBD0-41C6-9185-337AD86FB587}">
      <dsp:nvSpPr>
        <dsp:cNvPr id="0" name=""/>
        <dsp:cNvSpPr/>
      </dsp:nvSpPr>
      <dsp:spPr>
        <a:xfrm rot="5400000">
          <a:off x="3544249" y="-1167385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Control tone, pace, pitch, volume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Use space, levels and movement</a:t>
          </a:r>
        </a:p>
      </dsp:txBody>
      <dsp:txXfrm rot="-5400000">
        <a:off x="1057960" y="1366860"/>
        <a:ext cx="5907014" cy="886479"/>
      </dsp:txXfrm>
    </dsp:sp>
    <dsp:sp modelId="{ACA18E84-CF8D-4799-AEDE-A8DB323F9288}">
      <dsp:nvSpPr>
        <dsp:cNvPr id="0" name=""/>
        <dsp:cNvSpPr/>
      </dsp:nvSpPr>
      <dsp:spPr>
        <a:xfrm rot="5400000">
          <a:off x="-226705" y="2861854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Activities</a:t>
          </a:r>
        </a:p>
      </dsp:txBody>
      <dsp:txXfrm rot="-5400000">
        <a:off x="1" y="3164129"/>
        <a:ext cx="1057959" cy="453411"/>
      </dsp:txXfrm>
    </dsp:sp>
    <dsp:sp modelId="{799C0942-FF0D-42AC-BE20-A26A618C70A7}">
      <dsp:nvSpPr>
        <dsp:cNvPr id="0" name=""/>
        <dsp:cNvSpPr/>
      </dsp:nvSpPr>
      <dsp:spPr>
        <a:xfrm rot="5400000">
          <a:off x="3544249" y="148859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Think about room layout and behaviour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Clarity of goals to help create focus</a:t>
          </a:r>
        </a:p>
      </dsp:txBody>
      <dsp:txXfrm rot="-5400000">
        <a:off x="1057960" y="2683104"/>
        <a:ext cx="5907014" cy="8864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2519-81CF-49D1-A1FD-0F18DB4AD8AE}">
      <dsp:nvSpPr>
        <dsp:cNvPr id="0" name=""/>
        <dsp:cNvSpPr/>
      </dsp:nvSpPr>
      <dsp:spPr>
        <a:xfrm rot="16200000">
          <a:off x="-681057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419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Encourage the learners to see their behaviour as their choice</a:t>
          </a:r>
        </a:p>
      </dsp:txBody>
      <dsp:txXfrm rot="5400000">
        <a:off x="803" y="689927"/>
        <a:ext cx="2085919" cy="2069782"/>
      </dsp:txXfrm>
    </dsp:sp>
    <dsp:sp modelId="{65BF002B-D08A-401A-AC00-85A0977EEFDF}">
      <dsp:nvSpPr>
        <dsp:cNvPr id="0" name=""/>
        <dsp:cNvSpPr/>
      </dsp:nvSpPr>
      <dsp:spPr>
        <a:xfrm rot="16200000">
          <a:off x="1561306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419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Use the ‘language of choice’ when dealing with issues</a:t>
          </a:r>
        </a:p>
      </dsp:txBody>
      <dsp:txXfrm rot="5400000">
        <a:off x="2243166" y="689927"/>
        <a:ext cx="2085919" cy="2069782"/>
      </dsp:txXfrm>
    </dsp:sp>
    <dsp:sp modelId="{0CB4BD5F-A2DB-4ACC-A3BE-272502587D6A}">
      <dsp:nvSpPr>
        <dsp:cNvPr id="0" name=""/>
        <dsp:cNvSpPr/>
      </dsp:nvSpPr>
      <dsp:spPr>
        <a:xfrm rot="16200000">
          <a:off x="3803669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419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Pre-empt issues to encourage good choices by thinking ahead</a:t>
          </a:r>
        </a:p>
      </dsp:txBody>
      <dsp:txXfrm rot="5400000">
        <a:off x="4485529" y="689927"/>
        <a:ext cx="2085919" cy="2069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621068" y="0"/>
          <a:ext cx="7038782" cy="43204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280613" y="1296144"/>
          <a:ext cx="2484276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Maintain focus, direct attention, manage distractions</a:t>
          </a:r>
        </a:p>
      </dsp:txBody>
      <dsp:txXfrm>
        <a:off x="364976" y="1380507"/>
        <a:ext cx="2315550" cy="1559466"/>
      </dsp:txXfrm>
    </dsp:sp>
    <dsp:sp modelId="{7E965D93-5A8D-45CB-B86D-5590D0150A00}">
      <dsp:nvSpPr>
        <dsp:cNvPr id="0" name=""/>
        <dsp:cNvSpPr/>
      </dsp:nvSpPr>
      <dsp:spPr>
        <a:xfrm>
          <a:off x="2898321" y="1296144"/>
          <a:ext cx="2484276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Awareness of strong feelings, self-calming strategies</a:t>
          </a:r>
        </a:p>
      </dsp:txBody>
      <dsp:txXfrm>
        <a:off x="2982684" y="1380507"/>
        <a:ext cx="2315550" cy="1559466"/>
      </dsp:txXfrm>
    </dsp:sp>
    <dsp:sp modelId="{83BA97DF-2975-4ABE-B51C-720DAB00AF61}">
      <dsp:nvSpPr>
        <dsp:cNvPr id="0" name=""/>
        <dsp:cNvSpPr/>
      </dsp:nvSpPr>
      <dsp:spPr>
        <a:xfrm>
          <a:off x="5516030" y="1296144"/>
          <a:ext cx="2484276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Empathy - seeing other perspectives</a:t>
          </a:r>
        </a:p>
      </dsp:txBody>
      <dsp:txXfrm>
        <a:off x="5600393" y="1380507"/>
        <a:ext cx="2315550" cy="15594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2519-81CF-49D1-A1FD-0F18DB4AD8AE}">
      <dsp:nvSpPr>
        <dsp:cNvPr id="0" name=""/>
        <dsp:cNvSpPr/>
      </dsp:nvSpPr>
      <dsp:spPr>
        <a:xfrm rot="16200000">
          <a:off x="-725230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88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Refusing to participate with the group</a:t>
          </a:r>
        </a:p>
      </dsp:txBody>
      <dsp:txXfrm rot="5400000">
        <a:off x="827" y="720080"/>
        <a:ext cx="2148285" cy="2160240"/>
      </dsp:txXfrm>
    </dsp:sp>
    <dsp:sp modelId="{65BF002B-D08A-401A-AC00-85A0977EEFDF}">
      <dsp:nvSpPr>
        <dsp:cNvPr id="0" name=""/>
        <dsp:cNvSpPr/>
      </dsp:nvSpPr>
      <dsp:spPr>
        <a:xfrm rot="16200000">
          <a:off x="1584175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88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Talking over others – ‘taking over’</a:t>
          </a:r>
        </a:p>
      </dsp:txBody>
      <dsp:txXfrm rot="5400000">
        <a:off x="2310232" y="720080"/>
        <a:ext cx="2148285" cy="2160240"/>
      </dsp:txXfrm>
    </dsp:sp>
    <dsp:sp modelId="{0CB4BD5F-A2DB-4ACC-A3BE-272502587D6A}">
      <dsp:nvSpPr>
        <dsp:cNvPr id="0" name=""/>
        <dsp:cNvSpPr/>
      </dsp:nvSpPr>
      <dsp:spPr>
        <a:xfrm rot="16200000">
          <a:off x="3893582" y="726057"/>
          <a:ext cx="3600400" cy="214828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88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Quarrels and lack of cooperation</a:t>
          </a:r>
        </a:p>
      </dsp:txBody>
      <dsp:txXfrm rot="5400000">
        <a:off x="4619639" y="720080"/>
        <a:ext cx="2148285" cy="216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606263" y="0"/>
          <a:ext cx="6870984" cy="392955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8683" y="1178866"/>
          <a:ext cx="2601880" cy="157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Setting and achieving goals</a:t>
          </a:r>
        </a:p>
      </dsp:txBody>
      <dsp:txXfrm>
        <a:off x="85413" y="1255596"/>
        <a:ext cx="2448420" cy="1418362"/>
      </dsp:txXfrm>
    </dsp:sp>
    <dsp:sp modelId="{7E965D93-5A8D-45CB-B86D-5590D0150A00}">
      <dsp:nvSpPr>
        <dsp:cNvPr id="0" name=""/>
        <dsp:cNvSpPr/>
      </dsp:nvSpPr>
      <dsp:spPr>
        <a:xfrm>
          <a:off x="2740815" y="1178866"/>
          <a:ext cx="2601880" cy="157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Coping well with challenge and failure</a:t>
          </a:r>
        </a:p>
      </dsp:txBody>
      <dsp:txXfrm>
        <a:off x="2817545" y="1255596"/>
        <a:ext cx="2448420" cy="1418362"/>
      </dsp:txXfrm>
    </dsp:sp>
    <dsp:sp modelId="{83BA97DF-2975-4ABE-B51C-720DAB00AF61}">
      <dsp:nvSpPr>
        <dsp:cNvPr id="0" name=""/>
        <dsp:cNvSpPr/>
      </dsp:nvSpPr>
      <dsp:spPr>
        <a:xfrm>
          <a:off x="5472947" y="1178866"/>
          <a:ext cx="2601880" cy="157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‘Can do’ attitude – linked to sense of self</a:t>
          </a:r>
        </a:p>
      </dsp:txBody>
      <dsp:txXfrm>
        <a:off x="5549677" y="1255596"/>
        <a:ext cx="2448420" cy="1418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7DA7-1330-420D-ACB6-3FFF4D610D37}">
      <dsp:nvSpPr>
        <dsp:cNvPr id="0" name=""/>
        <dsp:cNvSpPr/>
      </dsp:nvSpPr>
      <dsp:spPr>
        <a:xfrm>
          <a:off x="3455535" y="1399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Attachment to a trusted adult</a:t>
          </a:r>
        </a:p>
      </dsp:txBody>
      <dsp:txXfrm>
        <a:off x="3484688" y="30552"/>
        <a:ext cx="1932430" cy="937062"/>
      </dsp:txXfrm>
    </dsp:sp>
    <dsp:sp modelId="{16706B32-0B08-4C3A-B690-9F8ACF719D0D}">
      <dsp:nvSpPr>
        <dsp:cNvPr id="0" name=""/>
        <dsp:cNvSpPr/>
      </dsp:nvSpPr>
      <dsp:spPr>
        <a:xfrm rot="2700000">
          <a:off x="4888315" y="1281377"/>
          <a:ext cx="1038144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992828" y="1351053"/>
        <a:ext cx="829118" cy="209026"/>
      </dsp:txXfrm>
    </dsp:sp>
    <dsp:sp modelId="{9491E976-B7C1-48BE-A390-3692A219A3D5}">
      <dsp:nvSpPr>
        <dsp:cNvPr id="0" name=""/>
        <dsp:cNvSpPr/>
      </dsp:nvSpPr>
      <dsp:spPr>
        <a:xfrm>
          <a:off x="5368502" y="1914365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Reliable availability of resources</a:t>
          </a:r>
        </a:p>
      </dsp:txBody>
      <dsp:txXfrm>
        <a:off x="5397655" y="1943518"/>
        <a:ext cx="1932430" cy="937062"/>
      </dsp:txXfrm>
    </dsp:sp>
    <dsp:sp modelId="{C8867B41-FE84-4D6C-A4A7-F95A703242BC}">
      <dsp:nvSpPr>
        <dsp:cNvPr id="0" name=""/>
        <dsp:cNvSpPr/>
      </dsp:nvSpPr>
      <dsp:spPr>
        <a:xfrm rot="8100000">
          <a:off x="4888315" y="3194343"/>
          <a:ext cx="1038144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4992828" y="3264019"/>
        <a:ext cx="829118" cy="209026"/>
      </dsp:txXfrm>
    </dsp:sp>
    <dsp:sp modelId="{205BCE11-7DBE-4B08-9446-010F2E0F29ED}">
      <dsp:nvSpPr>
        <dsp:cNvPr id="0" name=""/>
        <dsp:cNvSpPr/>
      </dsp:nvSpPr>
      <dsp:spPr>
        <a:xfrm>
          <a:off x="3455535" y="3827332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Agency – control over self/world</a:t>
          </a:r>
        </a:p>
      </dsp:txBody>
      <dsp:txXfrm>
        <a:off x="3484688" y="3856485"/>
        <a:ext cx="1932430" cy="937062"/>
      </dsp:txXfrm>
    </dsp:sp>
    <dsp:sp modelId="{1A3DF53E-4E02-4FBF-A5D3-FCA493833E09}">
      <dsp:nvSpPr>
        <dsp:cNvPr id="0" name=""/>
        <dsp:cNvSpPr/>
      </dsp:nvSpPr>
      <dsp:spPr>
        <a:xfrm rot="13500000">
          <a:off x="2975348" y="3194343"/>
          <a:ext cx="1038144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079861" y="3264019"/>
        <a:ext cx="829118" cy="209026"/>
      </dsp:txXfrm>
    </dsp:sp>
    <dsp:sp modelId="{A9F2A607-0B67-45D2-86EE-B2C48615C803}">
      <dsp:nvSpPr>
        <dsp:cNvPr id="0" name=""/>
        <dsp:cNvSpPr/>
      </dsp:nvSpPr>
      <dsp:spPr>
        <a:xfrm>
          <a:off x="1542569" y="1914365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High levels of intellectual and physical challenge</a:t>
          </a:r>
        </a:p>
      </dsp:txBody>
      <dsp:txXfrm>
        <a:off x="1571722" y="1943518"/>
        <a:ext cx="1932430" cy="937062"/>
      </dsp:txXfrm>
    </dsp:sp>
    <dsp:sp modelId="{7376CC68-3EFD-43C8-8F97-F07A51A62B60}">
      <dsp:nvSpPr>
        <dsp:cNvPr id="0" name=""/>
        <dsp:cNvSpPr/>
      </dsp:nvSpPr>
      <dsp:spPr>
        <a:xfrm rot="18900000">
          <a:off x="2975348" y="1281377"/>
          <a:ext cx="1038144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079861" y="1351053"/>
        <a:ext cx="829118" cy="209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7DA7-1330-420D-ACB6-3FFF4D610D37}">
      <dsp:nvSpPr>
        <dsp:cNvPr id="0" name=""/>
        <dsp:cNvSpPr/>
      </dsp:nvSpPr>
      <dsp:spPr>
        <a:xfrm>
          <a:off x="3455535" y="1444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Unconditional positive regard</a:t>
          </a:r>
        </a:p>
      </dsp:txBody>
      <dsp:txXfrm>
        <a:off x="3484688" y="30597"/>
        <a:ext cx="1932430" cy="937062"/>
      </dsp:txXfrm>
    </dsp:sp>
    <dsp:sp modelId="{16706B32-0B08-4C3A-B690-9F8ACF719D0D}">
      <dsp:nvSpPr>
        <dsp:cNvPr id="0" name=""/>
        <dsp:cNvSpPr/>
      </dsp:nvSpPr>
      <dsp:spPr>
        <a:xfrm rot="2700000">
          <a:off x="4888303" y="1281508"/>
          <a:ext cx="1038339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992816" y="1351184"/>
        <a:ext cx="829313" cy="209026"/>
      </dsp:txXfrm>
    </dsp:sp>
    <dsp:sp modelId="{9491E976-B7C1-48BE-A390-3692A219A3D5}">
      <dsp:nvSpPr>
        <dsp:cNvPr id="0" name=""/>
        <dsp:cNvSpPr/>
      </dsp:nvSpPr>
      <dsp:spPr>
        <a:xfrm>
          <a:off x="5368675" y="1914583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Structured environment; managed risk</a:t>
          </a:r>
        </a:p>
      </dsp:txBody>
      <dsp:txXfrm>
        <a:off x="5397828" y="1943736"/>
        <a:ext cx="1932430" cy="937062"/>
      </dsp:txXfrm>
    </dsp:sp>
    <dsp:sp modelId="{C8867B41-FE84-4D6C-A4A7-F95A703242BC}">
      <dsp:nvSpPr>
        <dsp:cNvPr id="0" name=""/>
        <dsp:cNvSpPr/>
      </dsp:nvSpPr>
      <dsp:spPr>
        <a:xfrm rot="8100000">
          <a:off x="4888303" y="3194648"/>
          <a:ext cx="1038339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4992816" y="3264324"/>
        <a:ext cx="829313" cy="209026"/>
      </dsp:txXfrm>
    </dsp:sp>
    <dsp:sp modelId="{205BCE11-7DBE-4B08-9446-010F2E0F29ED}">
      <dsp:nvSpPr>
        <dsp:cNvPr id="0" name=""/>
        <dsp:cNvSpPr/>
      </dsp:nvSpPr>
      <dsp:spPr>
        <a:xfrm>
          <a:off x="3455535" y="3827723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Serve and Return conversations</a:t>
          </a:r>
        </a:p>
      </dsp:txBody>
      <dsp:txXfrm>
        <a:off x="3484688" y="3856876"/>
        <a:ext cx="1932430" cy="937062"/>
      </dsp:txXfrm>
    </dsp:sp>
    <dsp:sp modelId="{1A3DF53E-4E02-4FBF-A5D3-FCA493833E09}">
      <dsp:nvSpPr>
        <dsp:cNvPr id="0" name=""/>
        <dsp:cNvSpPr/>
      </dsp:nvSpPr>
      <dsp:spPr>
        <a:xfrm rot="13500000">
          <a:off x="2975164" y="3194648"/>
          <a:ext cx="1038339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079677" y="3264324"/>
        <a:ext cx="829313" cy="209026"/>
      </dsp:txXfrm>
    </dsp:sp>
    <dsp:sp modelId="{A9F2A607-0B67-45D2-86EE-B2C48615C803}">
      <dsp:nvSpPr>
        <dsp:cNvPr id="0" name=""/>
        <dsp:cNvSpPr/>
      </dsp:nvSpPr>
      <dsp:spPr>
        <a:xfrm>
          <a:off x="1542396" y="1914583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Links to language development – thinking through</a:t>
          </a:r>
        </a:p>
      </dsp:txBody>
      <dsp:txXfrm>
        <a:off x="1571549" y="1943736"/>
        <a:ext cx="1932430" cy="937062"/>
      </dsp:txXfrm>
    </dsp:sp>
    <dsp:sp modelId="{7376CC68-3EFD-43C8-8F97-F07A51A62B60}">
      <dsp:nvSpPr>
        <dsp:cNvPr id="0" name=""/>
        <dsp:cNvSpPr/>
      </dsp:nvSpPr>
      <dsp:spPr>
        <a:xfrm rot="18900000">
          <a:off x="2975164" y="1281508"/>
          <a:ext cx="1038339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079677" y="1351184"/>
        <a:ext cx="829313" cy="209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721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know what </a:t>
          </a:r>
          <a:r>
            <a:rPr lang="en-GB" sz="2500" kern="1200"/>
            <a:t>behaviours we </a:t>
          </a:r>
          <a:r>
            <a:rPr lang="en-GB" sz="2500" kern="1200" dirty="0"/>
            <a:t>want/need</a:t>
          </a:r>
        </a:p>
      </dsp:txBody>
      <dsp:txXfrm>
        <a:off x="48276" y="2300550"/>
        <a:ext cx="2226662" cy="1303553"/>
      </dsp:txXfrm>
    </dsp:sp>
    <dsp:sp modelId="{2C1C2FA3-F322-4183-AC88-BC6E2876703B}">
      <dsp:nvSpPr>
        <dsp:cNvPr id="0" name=""/>
        <dsp:cNvSpPr/>
      </dsp:nvSpPr>
      <dsp:spPr>
        <a:xfrm>
          <a:off x="2546270" y="2666163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546270" y="2780628"/>
        <a:ext cx="342473" cy="343397"/>
      </dsp:txXfrm>
    </dsp:sp>
    <dsp:sp modelId="{7270AF89-4BF6-42CC-B6D8-7FAFF8CC6CB6}">
      <dsp:nvSpPr>
        <dsp:cNvPr id="0" name=""/>
        <dsp:cNvSpPr/>
      </dsp:nvSpPr>
      <dsp:spPr>
        <a:xfrm>
          <a:off x="3238601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look confident about getting the behaviours</a:t>
          </a:r>
        </a:p>
      </dsp:txBody>
      <dsp:txXfrm>
        <a:off x="3279156" y="2300550"/>
        <a:ext cx="2226662" cy="1303553"/>
      </dsp:txXfrm>
    </dsp:sp>
    <dsp:sp modelId="{A367A69D-E840-45CF-82B7-A35FAEC985AA}">
      <dsp:nvSpPr>
        <dsp:cNvPr id="0" name=""/>
        <dsp:cNvSpPr/>
      </dsp:nvSpPr>
      <dsp:spPr>
        <a:xfrm>
          <a:off x="5777151" y="2666163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777151" y="2780628"/>
        <a:ext cx="342473" cy="343397"/>
      </dsp:txXfrm>
    </dsp:sp>
    <dsp:sp modelId="{BE8096B7-A27B-479D-8A28-CEE440412E1F}">
      <dsp:nvSpPr>
        <dsp:cNvPr id="0" name=""/>
        <dsp:cNvSpPr/>
      </dsp:nvSpPr>
      <dsp:spPr>
        <a:xfrm>
          <a:off x="6469482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narrate the ‘why’ of the behaviours</a:t>
          </a:r>
        </a:p>
      </dsp:txBody>
      <dsp:txXfrm>
        <a:off x="6510037" y="2300550"/>
        <a:ext cx="2226662" cy="1303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highlight what’s going right</a:t>
          </a:r>
        </a:p>
      </dsp:txBody>
      <dsp:txXfrm>
        <a:off x="48076" y="1506608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1870701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535687" y="1984691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“This is how we do it here.”</a:t>
          </a:r>
        </a:p>
      </dsp:txBody>
      <dsp:txXfrm>
        <a:off x="3265528" y="1506608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1870701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753140" y="1984691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use statements not rhetorical questions</a:t>
          </a:r>
        </a:p>
      </dsp:txBody>
      <dsp:txXfrm>
        <a:off x="6482981" y="1506608"/>
        <a:ext cx="2217406" cy="12981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reinforce and revisit the expectations</a:t>
          </a:r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model the expectations</a:t>
          </a:r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give my energy to those ‘doing the right thing’</a:t>
          </a:r>
        </a:p>
      </dsp:txBody>
      <dsp:txXfrm>
        <a:off x="6482981" y="561376"/>
        <a:ext cx="2217406" cy="12981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721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Structure conversations about R&amp;R</a:t>
          </a:r>
        </a:p>
      </dsp:txBody>
      <dsp:txXfrm>
        <a:off x="48276" y="1436454"/>
        <a:ext cx="2226662" cy="1303553"/>
      </dsp:txXfrm>
    </dsp:sp>
    <dsp:sp modelId="{2C1C2FA3-F322-4183-AC88-BC6E2876703B}">
      <dsp:nvSpPr>
        <dsp:cNvPr id="0" name=""/>
        <dsp:cNvSpPr/>
      </dsp:nvSpPr>
      <dsp:spPr>
        <a:xfrm>
          <a:off x="2546270" y="1802067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2546270" y="1916532"/>
        <a:ext cx="342473" cy="343397"/>
      </dsp:txXfrm>
    </dsp:sp>
    <dsp:sp modelId="{7270AF89-4BF6-42CC-B6D8-7FAFF8CC6CB6}">
      <dsp:nvSpPr>
        <dsp:cNvPr id="0" name=""/>
        <dsp:cNvSpPr/>
      </dsp:nvSpPr>
      <dsp:spPr>
        <a:xfrm>
          <a:off x="3238601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Frame tasks to encourage collaboration</a:t>
          </a:r>
        </a:p>
      </dsp:txBody>
      <dsp:txXfrm>
        <a:off x="3279156" y="1436454"/>
        <a:ext cx="2226662" cy="1303553"/>
      </dsp:txXfrm>
    </dsp:sp>
    <dsp:sp modelId="{A367A69D-E840-45CF-82B7-A35FAEC985AA}">
      <dsp:nvSpPr>
        <dsp:cNvPr id="0" name=""/>
        <dsp:cNvSpPr/>
      </dsp:nvSpPr>
      <dsp:spPr>
        <a:xfrm>
          <a:off x="5777151" y="1802067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777151" y="1916532"/>
        <a:ext cx="342473" cy="343397"/>
      </dsp:txXfrm>
    </dsp:sp>
    <dsp:sp modelId="{BE8096B7-A27B-479D-8A28-CEE440412E1F}">
      <dsp:nvSpPr>
        <dsp:cNvPr id="0" name=""/>
        <dsp:cNvSpPr/>
      </dsp:nvSpPr>
      <dsp:spPr>
        <a:xfrm>
          <a:off x="6469482" y="1395899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Find ways to add agency and accountability</a:t>
          </a:r>
        </a:p>
      </dsp:txBody>
      <dsp:txXfrm>
        <a:off x="6510037" y="1436454"/>
        <a:ext cx="2226662" cy="1303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71BC1C-FEEF-4B67-83C0-14E2BAA1C8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7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en-US"/>
              <a:t>www.suecowley.co.uk</a:t>
            </a:r>
          </a:p>
          <a:p>
            <a:r>
              <a:rPr lang="en-GB" altLang="en-US"/>
              <a:t>sue@suecowley.co.uk</a:t>
            </a:r>
          </a:p>
          <a:p>
            <a:r>
              <a:rPr lang="en-GB" altLang="en-US"/>
              <a:t>@Sue_Cowley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2421B6-1F83-4E79-B4F2-AC9E8C890D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983620D-02C1-4558-971D-2B5883B871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5D63245-ABF7-4829-AB28-D5DA9C87151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71D6C7-1030-48ED-99A9-BC9E6FBE0A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09:52:0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>
            <a:extLst>
              <a:ext uri="{FF2B5EF4-FFF2-40B4-BE49-F238E27FC236}">
                <a16:creationId xmlns:a16="http://schemas.microsoft.com/office/drawing/2014/main" id="{DD73DBDA-1598-41F0-A3EB-95E8ABB153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3" name="Rectangle 2051">
            <a:extLst>
              <a:ext uri="{FF2B5EF4-FFF2-40B4-BE49-F238E27FC236}">
                <a16:creationId xmlns:a16="http://schemas.microsoft.com/office/drawing/2014/main" id="{A1949C6E-24EB-40E8-9E38-FC2201ACA6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0484" name="Rectangle 2052">
            <a:extLst>
              <a:ext uri="{FF2B5EF4-FFF2-40B4-BE49-F238E27FC236}">
                <a16:creationId xmlns:a16="http://schemas.microsoft.com/office/drawing/2014/main" id="{FE8DE971-5065-4114-95D5-B328CCC739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2053">
            <a:extLst>
              <a:ext uri="{FF2B5EF4-FFF2-40B4-BE49-F238E27FC236}">
                <a16:creationId xmlns:a16="http://schemas.microsoft.com/office/drawing/2014/main" id="{241E3CE5-8476-4EEE-9F27-19A76559A9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486" name="Rectangle 2054">
            <a:extLst>
              <a:ext uri="{FF2B5EF4-FFF2-40B4-BE49-F238E27FC236}">
                <a16:creationId xmlns:a16="http://schemas.microsoft.com/office/drawing/2014/main" id="{3E7B2994-79D7-4049-9328-4A49BFE41F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7" name="Rectangle 2055">
            <a:extLst>
              <a:ext uri="{FF2B5EF4-FFF2-40B4-BE49-F238E27FC236}">
                <a16:creationId xmlns:a16="http://schemas.microsoft.com/office/drawing/2014/main" id="{8826DABC-7547-4E68-AE99-A0C2584DC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E6367-9094-4117-AEAE-DD4D09504D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4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85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3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37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1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74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4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79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79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7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57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02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5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33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EF3B18E-4B27-4B2A-9F16-4635A28022F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75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5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987-B186-4560-93DC-E17D3A8F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AB1F422-C643-451F-ACB1-4019010FB66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316D-AD2D-436A-966C-ABD1FCB0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CDB-7554-4142-A83F-360A9A4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69B-A112-457B-A739-70790634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81249-3080-4E98-BE8B-113119F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246D2-74DC-424C-AC78-DCD2954BD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4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5ED-8D1C-4BF1-9C7F-81BD613072A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6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3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4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514-BD69-40AF-98D3-398F84194EF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2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F6FB-5451-41CC-B67E-1B0FAAD7E87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8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83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620688"/>
            <a:ext cx="6336704" cy="1193251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principles of effective group 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5D47C-2C32-4243-8E62-C7DA4BD5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040773"/>
            <a:ext cx="6696744" cy="3908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/>
              <a:t>For: Old Palace of John Whitgift School</a:t>
            </a:r>
          </a:p>
          <a:p>
            <a:pPr marL="0" indent="0" algn="ctr">
              <a:buNone/>
            </a:pPr>
            <a:endParaRPr lang="en-GB" sz="3200" i="1" dirty="0"/>
          </a:p>
          <a:p>
            <a:pPr marL="0" indent="0" algn="ctr">
              <a:buNone/>
            </a:pPr>
            <a:r>
              <a:rPr lang="en-GB" sz="3200" i="1" dirty="0"/>
              <a:t>Contact details:</a:t>
            </a: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www.suecowley.co.uk</a:t>
            </a:r>
          </a:p>
          <a:p>
            <a:pPr marL="0" indent="0" algn="ctr">
              <a:buNone/>
            </a:pPr>
            <a:r>
              <a:rPr lang="en-GB" sz="3200" dirty="0"/>
              <a:t>sue@suecowley.co.uk</a:t>
            </a:r>
          </a:p>
          <a:p>
            <a:pPr marL="0" indent="0" algn="ctr">
              <a:buNone/>
            </a:pPr>
            <a:r>
              <a:rPr lang="en-GB" sz="3200" dirty="0"/>
              <a:t>@Sue_Cowley</a:t>
            </a:r>
            <a:endParaRPr lang="en-GB" dirty="0"/>
          </a:p>
        </p:txBody>
      </p:sp>
      <p:pic>
        <p:nvPicPr>
          <p:cNvPr id="4" name="Picture 2" descr="Getting the Buggers to Behave">
            <a:extLst>
              <a:ext uri="{FF2B5EF4-FFF2-40B4-BE49-F238E27FC236}">
                <a16:creationId xmlns:a16="http://schemas.microsoft.com/office/drawing/2014/main" id="{93B13162-D55C-8F09-EF97-8F9DD807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1844"/>
            <a:ext cx="1439362" cy="22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 1">
            <a:extLst>
              <a:ext uri="{FF2B5EF4-FFF2-40B4-BE49-F238E27FC236}">
                <a16:creationId xmlns:a16="http://schemas.microsoft.com/office/drawing/2014/main" id="{0B662493-C6EB-5205-0386-4E9E9721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85" y="2780928"/>
            <a:ext cx="15379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C32FDA-A1C7-4CE1-AE3C-B1296F1C1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07342"/>
              </p:ext>
            </p:extLst>
          </p:nvPr>
        </p:nvGraphicFramePr>
        <p:xfrm>
          <a:off x="107504" y="1916832"/>
          <a:ext cx="8901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F80A97F-2630-DBF6-2230-E742F34AF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1" y="692696"/>
            <a:ext cx="8136904" cy="1224136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What Factors Support the Development of Self-Regulation?</a:t>
            </a:r>
          </a:p>
        </p:txBody>
      </p:sp>
    </p:spTree>
    <p:extLst>
      <p:ext uri="{BB962C8B-B14F-4D97-AF65-F5344CB8AC3E}">
        <p14:creationId xmlns:p14="http://schemas.microsoft.com/office/powerpoint/2010/main" val="71182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628800"/>
            <a:ext cx="633670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Trusted Adults:</a:t>
            </a:r>
          </a:p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Establishing your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50546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Confident communication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86726"/>
              </p:ext>
            </p:extLst>
          </p:nvPr>
        </p:nvGraphicFramePr>
        <p:xfrm>
          <a:off x="179512" y="548680"/>
          <a:ext cx="8784976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92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a Focus on the positive</a:t>
            </a:r>
            <a:endParaRPr lang="en-GB" alt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35932"/>
              </p:ext>
            </p:extLst>
          </p:nvPr>
        </p:nvGraphicFramePr>
        <p:xfrm>
          <a:off x="179512" y="1340768"/>
          <a:ext cx="8748464" cy="431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7AA2B2-6C5A-41A8-BE6E-2D1777DD177E}"/>
                  </a:ext>
                </a:extLst>
              </p14:cNvPr>
              <p14:cNvContentPartPr/>
              <p14:nvPr/>
            </p14:nvContentPartPr>
            <p14:xfrm>
              <a:off x="-1192312" y="659144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7AA2B2-6C5A-41A8-BE6E-2D1777DD17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201312" y="658280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90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build</a:t>
            </a:r>
            <a:r>
              <a:rPr lang="en-GB" altLang="en-US" sz="3200" dirty="0"/>
              <a:t>ing the ethos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306045"/>
              </p:ext>
            </p:extLst>
          </p:nvPr>
        </p:nvGraphicFramePr>
        <p:xfrm>
          <a:off x="179512" y="2348880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416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204864"/>
            <a:ext cx="4608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Rights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44315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Rights and responsibilities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824536"/>
              </p:ext>
            </p:extLst>
          </p:nvPr>
        </p:nvGraphicFramePr>
        <p:xfrm>
          <a:off x="179512" y="1556792"/>
          <a:ext cx="8784976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011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Framing for rights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643402"/>
              </p:ext>
            </p:extLst>
          </p:nvPr>
        </p:nvGraphicFramePr>
        <p:xfrm>
          <a:off x="179512" y="1556792"/>
          <a:ext cx="8784976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71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Framing for responsibilities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617458"/>
              </p:ext>
            </p:extLst>
          </p:nvPr>
        </p:nvGraphicFramePr>
        <p:xfrm>
          <a:off x="179512" y="1556792"/>
          <a:ext cx="8784976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48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1844824"/>
            <a:ext cx="49685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Using Roles and Regulation to Support Collaborative Working</a:t>
            </a:r>
          </a:p>
        </p:txBody>
      </p:sp>
    </p:spTree>
    <p:extLst>
      <p:ext uri="{BB962C8B-B14F-4D97-AF65-F5344CB8AC3E}">
        <p14:creationId xmlns:p14="http://schemas.microsoft.com/office/powerpoint/2010/main" val="281672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Key principles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60298E0-D897-41B3-88D5-391E0744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696200" cy="410445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Behaviour is a learning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Be clear about why you are using group work and what you want learners to get from it – an explicit goal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Pre-empt issues and be proactive, rather than reactive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Give focus and energy to those who are ‘doing the right thing’ – aim to build relationships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Consider behaviour as a form of communication that can express a need – what is being communicated?</a:t>
            </a:r>
          </a:p>
        </p:txBody>
      </p:sp>
    </p:spTree>
    <p:extLst>
      <p:ext uri="{BB962C8B-B14F-4D97-AF65-F5344CB8AC3E}">
        <p14:creationId xmlns:p14="http://schemas.microsoft.com/office/powerpoint/2010/main" val="89447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133872"/>
            <a:ext cx="8136904" cy="1215008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Some Options for roles</a:t>
            </a:r>
            <a:endParaRPr lang="en-GB" altLang="en-US" sz="32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498468"/>
              </p:ext>
            </p:extLst>
          </p:nvPr>
        </p:nvGraphicFramePr>
        <p:xfrm>
          <a:off x="1231478" y="1916832"/>
          <a:ext cx="7012930" cy="414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9496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133872"/>
            <a:ext cx="8136904" cy="1215008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Techniques for collaboration</a:t>
            </a:r>
            <a:endParaRPr lang="en-GB" alt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D58D99-E6F4-C691-9817-0CE954ADF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787753"/>
              </p:ext>
            </p:extLst>
          </p:nvPr>
        </p:nvGraphicFramePr>
        <p:xfrm>
          <a:off x="1010990" y="1988840"/>
          <a:ext cx="7305426" cy="422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44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1083621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Building self-Regulation</a:t>
            </a:r>
            <a:endParaRPr lang="en-GB" altLang="en-US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/>
        </p:nvGraphicFramePr>
        <p:xfrm>
          <a:off x="755576" y="1988840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19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1083621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Building self-Regulation</a:t>
            </a:r>
            <a:endParaRPr lang="en-GB" altLang="en-US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937810"/>
              </p:ext>
            </p:extLst>
          </p:nvPr>
        </p:nvGraphicFramePr>
        <p:xfrm>
          <a:off x="755576" y="1916832"/>
          <a:ext cx="77026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71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1083621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Building self-Regulation</a:t>
            </a:r>
            <a:endParaRPr lang="en-GB" altLang="en-US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/>
        </p:nvGraphicFramePr>
        <p:xfrm>
          <a:off x="755576" y="2060848"/>
          <a:ext cx="770262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66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1124744"/>
            <a:ext cx="7319509" cy="1090300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Building impulse control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907885"/>
              </p:ext>
            </p:extLst>
          </p:nvPr>
        </p:nvGraphicFramePr>
        <p:xfrm>
          <a:off x="757808" y="1988840"/>
          <a:ext cx="763061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59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745521"/>
            <a:ext cx="56166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Communication: Oracy, Questioning and Choices</a:t>
            </a:r>
          </a:p>
        </p:txBody>
      </p:sp>
    </p:spTree>
    <p:extLst>
      <p:ext uri="{BB962C8B-B14F-4D97-AF65-F5344CB8AC3E}">
        <p14:creationId xmlns:p14="http://schemas.microsoft.com/office/powerpoint/2010/main" val="756554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4A2A212-F044-4D31-B1E5-49EA3E715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DC8265F-31C7-42CE-B7F5-B09C706F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6FEB0E-CDA2-79F6-5F80-909E60EC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04664"/>
            <a:ext cx="7355574" cy="101583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Voice 21: Strands of Oracy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6D3A9C-4704-318F-F5F1-7A0315FF9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1" y="1217114"/>
            <a:ext cx="9131169" cy="5092207"/>
          </a:xfrm>
        </p:spPr>
      </p:pic>
    </p:spTree>
    <p:extLst>
      <p:ext uri="{BB962C8B-B14F-4D97-AF65-F5344CB8AC3E}">
        <p14:creationId xmlns:p14="http://schemas.microsoft.com/office/powerpoint/2010/main" val="15629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133872"/>
            <a:ext cx="8136904" cy="1215008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Teacher communication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07022"/>
              </p:ext>
            </p:extLst>
          </p:nvPr>
        </p:nvGraphicFramePr>
        <p:xfrm>
          <a:off x="1231478" y="1916832"/>
          <a:ext cx="7012930" cy="414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998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4A2A212-F044-4D31-B1E5-49EA3E715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DC8265F-31C7-42CE-B7F5-B09C706F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6FEB0E-CDA2-79F6-5F80-909E60EC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828989"/>
            <a:ext cx="735557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Thinking Together Through Talk:</a:t>
            </a:r>
            <a:br>
              <a:rPr lang="en-GB" dirty="0"/>
            </a:br>
            <a:r>
              <a:rPr lang="en-GB" dirty="0"/>
              <a:t>Talk Tactics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2D4FF17-169F-732E-8624-4072E498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132856"/>
            <a:ext cx="763284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Instigate … </a:t>
            </a:r>
            <a:r>
              <a:rPr lang="en-GB" altLang="en-US" sz="2800" b="0" i="1" dirty="0"/>
              <a:t>I would like to start by saying …</a:t>
            </a:r>
            <a:endParaRPr lang="en-GB" altLang="en-US" sz="2800" b="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Probe … </a:t>
            </a:r>
            <a:r>
              <a:rPr lang="en-GB" altLang="en-US" sz="2800" i="1" dirty="0"/>
              <a:t>What evidence do you have to support …?</a:t>
            </a:r>
            <a:endParaRPr lang="en-GB" altLang="en-US" sz="2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Challenge … </a:t>
            </a:r>
            <a:r>
              <a:rPr lang="en-GB" altLang="en-US" sz="2800" b="0" i="1" dirty="0"/>
              <a:t>I disagree because …</a:t>
            </a:r>
            <a:endParaRPr lang="en-GB" altLang="en-US" sz="2800" b="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Clarify … </a:t>
            </a:r>
            <a:r>
              <a:rPr lang="en-GB" altLang="en-US" sz="2800" i="1" dirty="0"/>
              <a:t>So, are you saying that …?</a:t>
            </a:r>
            <a:endParaRPr lang="en-GB" altLang="en-US" sz="2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Summarise … </a:t>
            </a:r>
            <a:r>
              <a:rPr lang="en-GB" altLang="en-US" sz="2800" b="0" i="1" dirty="0"/>
              <a:t>The main points raised today are …</a:t>
            </a:r>
            <a:endParaRPr lang="en-GB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10338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Key principles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4670F-78DA-4B65-B083-13B65B603DA3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988840"/>
            <a:ext cx="7488832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Consider: what skills are missing which support effective group work?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Self-regulation, turn taking, empathy, language, processing, challenge, focus, time management …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Be proactive – find ways to build these skills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Consider the impact on behaviours of processing, understanding, motivation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2066990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4A2A212-F044-4D31-B1E5-49EA3E715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DC8265F-31C7-42CE-B7F5-B09C706F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6FEB0E-CDA2-79F6-5F80-909E60EC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764704"/>
            <a:ext cx="7355574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Thinking Together Through Talk:</a:t>
            </a:r>
            <a:br>
              <a:rPr lang="en-GB" dirty="0"/>
            </a:br>
            <a:r>
              <a:rPr lang="en-GB" dirty="0"/>
              <a:t>Socratic Questioning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2D4FF17-169F-732E-8624-4072E498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988840"/>
            <a:ext cx="748883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Respond to all questions with a further question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Understand the foundations of what is said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Treat assertions as connected to thoughts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Treat all thoughts as in need of development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Re</a:t>
            </a:r>
            <a:r>
              <a:rPr lang="en-GB" altLang="en-US" sz="2800" dirty="0"/>
              <a:t>cognise that all questions presuppose prior questions</a:t>
            </a:r>
            <a:endParaRPr lang="en-GB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549007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4A2A212-F044-4D31-B1E5-49EA3E715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DC8265F-31C7-42CE-B7F5-B09C706F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6FEB0E-CDA2-79F6-5F80-909E60EC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764704"/>
            <a:ext cx="7355574" cy="1303867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Socratic Questioning:</a:t>
            </a:r>
            <a:br>
              <a:rPr lang="en-GB" dirty="0"/>
            </a:br>
            <a:r>
              <a:rPr lang="en-GB" dirty="0"/>
              <a:t>Question Types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2D4FF17-169F-732E-8624-4072E498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060848"/>
            <a:ext cx="712879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Clarification – </a:t>
            </a:r>
            <a:r>
              <a:rPr lang="en-GB" altLang="en-US" sz="2800" i="1" dirty="0"/>
              <a:t>why do you say that/what exactly are you saying?</a:t>
            </a:r>
            <a:endParaRPr lang="en-GB" altLang="en-US" sz="2800" b="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Challenging assumptions – </a:t>
            </a:r>
            <a:r>
              <a:rPr lang="en-GB" altLang="en-US" sz="2800" i="1" dirty="0"/>
              <a:t>why do you assume that/what could we assume instead?</a:t>
            </a:r>
            <a:endParaRPr lang="en-GB" altLang="en-US" sz="2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Evidence and reasoning – </a:t>
            </a:r>
            <a:r>
              <a:rPr lang="en-GB" altLang="en-US" sz="2800" b="0" i="1" dirty="0"/>
              <a:t>what example backs this up/what are your reasons for thinking this?</a:t>
            </a:r>
            <a:endParaRPr lang="en-GB" altLang="en-US" sz="2800" b="0" dirty="0"/>
          </a:p>
          <a:p>
            <a:pPr>
              <a:spcBef>
                <a:spcPct val="50000"/>
              </a:spcBef>
            </a:pPr>
            <a:endParaRPr lang="en-GB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180896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4A2A212-F044-4D31-B1E5-49EA3E715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DC8265F-31C7-42CE-B7F5-B09C706F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6FEB0E-CDA2-79F6-5F80-909E60EC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842" y="756981"/>
            <a:ext cx="7355574" cy="1303867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Socratic Questioning:</a:t>
            </a:r>
            <a:br>
              <a:rPr lang="en-GB" dirty="0"/>
            </a:br>
            <a:r>
              <a:rPr lang="en-GB" dirty="0"/>
              <a:t>Question Types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2D4FF17-169F-732E-8624-4072E498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988840"/>
            <a:ext cx="712879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Alternative viewpoints – </a:t>
            </a:r>
            <a:r>
              <a:rPr lang="en-GB" altLang="en-US" sz="2800" i="1" dirty="0"/>
              <a:t>what might someone else think about this?</a:t>
            </a:r>
            <a:endParaRPr lang="en-GB" altLang="en-US" sz="280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b="0" dirty="0"/>
              <a:t>Implications and consequences – </a:t>
            </a:r>
            <a:r>
              <a:rPr lang="en-GB" altLang="en-US" sz="2800" b="0" i="1" dirty="0"/>
              <a:t>what are you implying by this/what might happen as a result?</a:t>
            </a:r>
            <a:endParaRPr lang="en-GB" altLang="en-US" sz="2800" b="0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en-US" sz="2800" dirty="0"/>
              <a:t>Challenging the question – </a:t>
            </a:r>
            <a:r>
              <a:rPr lang="en-GB" altLang="en-US" sz="2800" i="1" dirty="0"/>
              <a:t>what does this question mean/what is the point of asking this?</a:t>
            </a:r>
            <a:endParaRPr lang="en-GB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049713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The language of Choice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660430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037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Pre-Empting group work issues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858314"/>
              </p:ext>
            </p:extLst>
          </p:nvPr>
        </p:nvGraphicFramePr>
        <p:xfrm>
          <a:off x="1331640" y="2132856"/>
          <a:ext cx="67687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670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484784"/>
            <a:ext cx="37444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Use of Motivators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41697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Consequences and motivators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4F1B9F46-1FE2-46F7-81C3-A2494CDC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847064" cy="24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D0496151-02A7-4D42-8834-48831DD25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0072" y="2780928"/>
          <a:ext cx="3733800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048426" imgH="2542857" progId="Paint.Picture">
                  <p:embed/>
                </p:oleObj>
              </mc:Choice>
              <mc:Fallback>
                <p:oleObj name="Bitmap Image" r:id="rId4" imgW="3048426" imgH="2542857" progId="Paint.Picture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D0496151-02A7-4D42-8834-48831DD25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780928"/>
                        <a:ext cx="3733800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575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340768"/>
            <a:ext cx="633670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Thinking about the NIKE learners</a:t>
            </a:r>
          </a:p>
          <a:p>
            <a:pPr algn="ctr">
              <a:spcBef>
                <a:spcPct val="50000"/>
              </a:spcBef>
            </a:pPr>
            <a:r>
              <a:rPr lang="en-GB" altLang="en-US" sz="4000" i="1" dirty="0">
                <a:cs typeface="Arial" panose="020B0604020202020204" pitchFamily="34" charset="0"/>
              </a:rPr>
              <a:t>“Just Do It”</a:t>
            </a:r>
            <a:endParaRPr lang="en-GB" altLang="en-US" sz="40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altLang="en-US" sz="4000" i="1" dirty="0"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6BCBE64-870E-4230-ABB0-62765ADB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89040"/>
            <a:ext cx="314325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74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D1FB936C-87D8-46EE-A06B-3D26A0B3F6E5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1064096"/>
          <a:ext cx="7704856" cy="5029200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541832516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3780060832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from home, well parented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20975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Naturally curious and interested in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44223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for (fear of) 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56736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please the teacher/adults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85922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the value of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694484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Aiming for a long term goal, e.g. career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4070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 working hard and being successful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71025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education as an escape 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18814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Sibling rivalry – ‘keeping up with’ 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82430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particular 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1638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Inspired by a specific teacher or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5351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pride in working neatly or well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88291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earn rewards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58967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to fit in and stay below the radar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81541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– want to be the ‘best’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5285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F7245B-FC47-43F2-BB72-9826F5DDDB77}"/>
              </a:ext>
            </a:extLst>
          </p:cNvPr>
          <p:cNvSpPr txBox="1"/>
          <p:nvPr/>
        </p:nvSpPr>
        <p:spPr>
          <a:xfrm>
            <a:off x="971600" y="6113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some learners ‘just do it’?</a:t>
            </a:r>
          </a:p>
        </p:txBody>
      </p:sp>
    </p:spTree>
    <p:extLst>
      <p:ext uri="{BB962C8B-B14F-4D97-AF65-F5344CB8AC3E}">
        <p14:creationId xmlns:p14="http://schemas.microsoft.com/office/powerpoint/2010/main" val="506028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181A2482-CD4C-4C9B-8BDE-2C67983128A3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892264"/>
          <a:ext cx="7776864" cy="5273040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429393778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4059109073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from home, well parented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 with parents, support for parents, nurture groups, breakfast clubs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317061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Naturally curious and interested in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that learning is fun and engaging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78022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for (fear of) 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 boundaries, visible, role models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47056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please the teacher/adults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 what the individual learner enjoys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5414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the value of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</a:t>
                      </a:r>
                      <a:r>
                        <a:rPr kumimoji="0" lang="en-GB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</a:t>
                      </a: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 is being learned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157766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Aiming for a long term goal, e.g. career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Bring in ex-learners to talk about careers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500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 working hard and being successful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tough but achievable targets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78046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education as an escape 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school an ‘oasis’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3693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Rivalry – ‘keeping up with’ peers/siblings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element of competition (against self?)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4226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particular 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 them to love it: rediscover curiosity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43994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Inspired by a specific teacher or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Analyse ‘inspirational’. Find a way to ‘click’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3507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pride in working neatly or well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Displays, highlight examples, use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98893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earn rewards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rewards that they really </a:t>
                      </a:r>
                      <a:r>
                        <a:rPr kumimoji="0" lang="en-GB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want</a:t>
                      </a:r>
                      <a:endParaRPr kumimoji="0" lang="en-GB" alt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2412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to fit in and stay below the radar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Calm working atmosphere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22444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– want to be the ‘best’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competitions, compete against self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304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643DA7-C06C-466D-9DAB-338FBD33244D}"/>
              </a:ext>
            </a:extLst>
          </p:cNvPr>
          <p:cNvSpPr txBox="1"/>
          <p:nvPr/>
        </p:nvSpPr>
        <p:spPr>
          <a:xfrm>
            <a:off x="827584" y="5393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some learners ‘just do it’?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D51F5-1AE4-4E75-9A9D-21636D82F900}"/>
              </a:ext>
            </a:extLst>
          </p:cNvPr>
          <p:cNvSpPr txBox="1"/>
          <p:nvPr/>
        </p:nvSpPr>
        <p:spPr>
          <a:xfrm>
            <a:off x="4716016" y="5393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can we replicate those factors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053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4705"/>
            <a:ext cx="822344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Why Group Work?</a:t>
            </a:r>
          </a:p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Task/Goal/Outcome</a:t>
            </a:r>
          </a:p>
          <a:p>
            <a:pPr algn="ctr">
              <a:spcBef>
                <a:spcPct val="50000"/>
              </a:spcBef>
            </a:pPr>
            <a:endParaRPr lang="en-GB" altLang="en-US" sz="24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3600" i="1" dirty="0">
                <a:cs typeface="Arial" panose="020B0604020202020204" pitchFamily="34" charset="0"/>
              </a:rPr>
              <a:t>Why this task/part of the curriculum?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i="1" dirty="0">
                <a:cs typeface="Arial" panose="020B0604020202020204" pitchFamily="34" charset="0"/>
              </a:rPr>
              <a:t>What is the end goal of this activity?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i="1" dirty="0">
                <a:cs typeface="Arial" panose="020B0604020202020204" pitchFamily="34" charset="0"/>
              </a:rPr>
              <a:t>What skills/knowledge will learners build?</a:t>
            </a:r>
          </a:p>
          <a:p>
            <a:pPr algn="ctr">
              <a:spcBef>
                <a:spcPct val="50000"/>
              </a:spcBef>
            </a:pPr>
            <a:r>
              <a:rPr lang="en-GB" altLang="en-US" sz="3600" i="1" dirty="0">
                <a:cs typeface="Arial" panose="020B0604020202020204" pitchFamily="34" charset="0"/>
              </a:rPr>
              <a:t>What is the best option for grouping learners?</a:t>
            </a:r>
          </a:p>
        </p:txBody>
      </p:sp>
    </p:spTree>
    <p:extLst>
      <p:ext uri="{BB962C8B-B14F-4D97-AF65-F5344CB8AC3E}">
        <p14:creationId xmlns:p14="http://schemas.microsoft.com/office/powerpoint/2010/main" val="1785345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C8BE17-9141-433F-801A-05841A59EC4C}"/>
              </a:ext>
            </a:extLst>
          </p:cNvPr>
          <p:cNvSpPr txBox="1">
            <a:spLocks noChangeArrowheads="1"/>
          </p:cNvSpPr>
          <p:nvPr/>
        </p:nvSpPr>
        <p:spPr>
          <a:xfrm>
            <a:off x="832048" y="332656"/>
            <a:ext cx="7772400" cy="11366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600" dirty="0">
                <a:solidFill>
                  <a:schemeClr val="tx1"/>
                </a:solidFill>
              </a:rPr>
              <a:t>The Best Motivators …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CA6C956-7D81-40EA-AFB5-DBB0880F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Unexpected, unusual, creative, ironic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5D97FB1-BAB6-48FD-B6C7-FB091015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 surprise!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CC47682-90D8-4CAF-A847-D6100524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1844824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Reflect staff/learner relationships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98DCE8F-6D5B-4752-B1C3-121B6865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Earned through co-operation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46122C7-3FCF-442F-BDC5-F73A69AC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822139"/>
            <a:ext cx="3598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social skills, as well as academic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7650706-1916-410C-93BE-D9317E8D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5804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the giving of time, attention, kindness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5323783-9948-447D-A6E4-344C153A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199583"/>
            <a:ext cx="3598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Not </a:t>
            </a:r>
            <a:r>
              <a:rPr lang="en-GB" altLang="en-US" sz="2400" i="1">
                <a:cs typeface="Arial" panose="020B0604020202020204" pitchFamily="34" charset="0"/>
              </a:rPr>
              <a:t>always</a:t>
            </a:r>
            <a:r>
              <a:rPr lang="en-GB" altLang="en-US" sz="2400">
                <a:cs typeface="Arial" panose="020B0604020202020204" pitchFamily="34" charset="0"/>
              </a:rPr>
              <a:t> given publicly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98D1D13A-01E4-400C-888A-A54449F8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67" y="4902259"/>
            <a:ext cx="3815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Come from the learning - intrinsic over extrinsic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A0DDE2B-FBEA-408B-A1F2-944440C2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403816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Seen and noted by other adults/learners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7673745-65D7-44D0-BB76-4FBB8721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Funny</a:t>
            </a:r>
          </a:p>
        </p:txBody>
      </p:sp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E7738173-C850-4083-96BE-259E9F7C7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76200"/>
          <a:ext cx="19812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48426" imgH="2704762" progId="Paint.Picture">
                  <p:embed/>
                </p:oleObj>
              </mc:Choice>
              <mc:Fallback>
                <p:oleObj name="Bitmap Image" r:id="rId2" imgW="3048426" imgH="2704762" progId="Paint.Picture">
                  <p:embed/>
                  <p:pic>
                    <p:nvPicPr>
                      <p:cNvPr id="19" name="Object 15">
                        <a:extLst>
                          <a:ext uri="{FF2B5EF4-FFF2-40B4-BE49-F238E27FC236}">
                            <a16:creationId xmlns:a16="http://schemas.microsoft.com/office/drawing/2014/main" id="{E7738173-C850-4083-96BE-259E9F7C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76200"/>
                        <a:ext cx="19812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252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744" y="855018"/>
            <a:ext cx="6912768" cy="4896544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i="1"/>
              <a:t>Any </a:t>
            </a:r>
            <a:r>
              <a:rPr lang="en-GB" altLang="en-US" i="1" dirty="0"/>
              <a:t>Questions?</a:t>
            </a:r>
            <a:endParaRPr lang="en-GB" altLang="en-US" sz="3600" i="1" dirty="0"/>
          </a:p>
        </p:txBody>
      </p:sp>
      <p:pic>
        <p:nvPicPr>
          <p:cNvPr id="2" name="Picture 2" descr="Page 1">
            <a:extLst>
              <a:ext uri="{FF2B5EF4-FFF2-40B4-BE49-F238E27FC236}">
                <a16:creationId xmlns:a16="http://schemas.microsoft.com/office/drawing/2014/main" id="{C17FA3B2-9296-2AB8-DA30-F2A1847A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15157"/>
            <a:ext cx="2376264" cy="36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2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04664"/>
            <a:ext cx="7488832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Why is self-regulation so important for learning and behaviour?</a:t>
            </a:r>
          </a:p>
          <a:p>
            <a:pPr algn="ctr">
              <a:spcBef>
                <a:spcPct val="50000"/>
              </a:spcBef>
            </a:pPr>
            <a:endParaRPr lang="en-GB" altLang="en-US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800" i="1" dirty="0">
                <a:cs typeface="Arial" panose="020B0604020202020204" pitchFamily="34" charset="0"/>
              </a:rPr>
              <a:t>“consistently linked with successful learning”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i="1" dirty="0">
                <a:cs typeface="Arial" panose="020B0604020202020204" pitchFamily="34" charset="0"/>
              </a:rPr>
              <a:t>“lasting positive impact on later learning”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cs typeface="Arial" panose="020B0604020202020204" pitchFamily="34" charset="0"/>
              </a:rPr>
              <a:t>(Education Endowment Foundation)</a:t>
            </a:r>
          </a:p>
          <a:p>
            <a:pPr algn="ctr">
              <a:spcBef>
                <a:spcPct val="50000"/>
              </a:spcBef>
            </a:pPr>
            <a:endParaRPr lang="en-GB" altLang="en-US" sz="1400" dirty="0"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2ED503B-6D14-4507-A3ED-887BCBD8F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373216"/>
            <a:ext cx="669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cs typeface="Arial" panose="020B0604020202020204" pitchFamily="34" charset="0"/>
              </a:rPr>
              <a:t>The Marshmallow Experiment</a:t>
            </a:r>
          </a:p>
        </p:txBody>
      </p:sp>
      <p:graphicFrame>
        <p:nvGraphicFramePr>
          <p:cNvPr id="2" name="Object 8">
            <a:extLst>
              <a:ext uri="{FF2B5EF4-FFF2-40B4-BE49-F238E27FC236}">
                <a16:creationId xmlns:a16="http://schemas.microsoft.com/office/drawing/2014/main" id="{F6FEF9AB-9302-7E78-8B5E-5C149B36D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35509"/>
              </p:ext>
            </p:extLst>
          </p:nvPr>
        </p:nvGraphicFramePr>
        <p:xfrm>
          <a:off x="6236158" y="4221088"/>
          <a:ext cx="2008249" cy="167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48426" imgH="2542857" progId="Paint.Picture">
                  <p:embed/>
                </p:oleObj>
              </mc:Choice>
              <mc:Fallback>
                <p:oleObj name="Bitmap Image" r:id="rId2" imgW="3048426" imgH="2542857" progId="Paint.Picture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D0496151-02A7-4D42-8834-48831DD25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158" y="4221088"/>
                        <a:ext cx="2008249" cy="1676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55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011613"/>
            <a:ext cx="7579455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A brief guide to Self-Regulation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8CE65C-7E18-40DE-912E-A66682587461}"/>
              </a:ext>
            </a:extLst>
          </p:cNvPr>
          <p:cNvGraphicFramePr/>
          <p:nvPr/>
        </p:nvGraphicFramePr>
        <p:xfrm>
          <a:off x="611560" y="1916832"/>
          <a:ext cx="7920880" cy="438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2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8025D20-03DD-40A1-8C98-C6AAD4BDC6F2}"/>
              </a:ext>
            </a:extLst>
          </p:cNvPr>
          <p:cNvGraphicFramePr/>
          <p:nvPr/>
        </p:nvGraphicFramePr>
        <p:xfrm>
          <a:off x="467544" y="191683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C3ACA8DE-1B22-1E9E-947B-BB0ED7FB6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011613"/>
            <a:ext cx="7579455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A brief guide to Self-Regulation</a:t>
            </a:r>
          </a:p>
        </p:txBody>
      </p:sp>
    </p:spTree>
    <p:extLst>
      <p:ext uri="{BB962C8B-B14F-4D97-AF65-F5344CB8AC3E}">
        <p14:creationId xmlns:p14="http://schemas.microsoft.com/office/powerpoint/2010/main" val="28192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C9920D-0DA5-4AAF-A389-15119AC74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460155"/>
              </p:ext>
            </p:extLst>
          </p:nvPr>
        </p:nvGraphicFramePr>
        <p:xfrm>
          <a:off x="520937" y="2019725"/>
          <a:ext cx="8083511" cy="392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14C2709-4EC3-6667-E2B8-2B55470E5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011613"/>
            <a:ext cx="7579455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A brief guide to Self-Regulation</a:t>
            </a:r>
          </a:p>
        </p:txBody>
      </p:sp>
    </p:spTree>
    <p:extLst>
      <p:ext uri="{BB962C8B-B14F-4D97-AF65-F5344CB8AC3E}">
        <p14:creationId xmlns:p14="http://schemas.microsoft.com/office/powerpoint/2010/main" val="257442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1" y="692696"/>
            <a:ext cx="8136904" cy="1224136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What Factors Support the Development of Self-Regulation?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C32FDA-A1C7-4CE1-AE3C-B1296F1C17F9}"/>
              </a:ext>
            </a:extLst>
          </p:cNvPr>
          <p:cNvGraphicFramePr/>
          <p:nvPr/>
        </p:nvGraphicFramePr>
        <p:xfrm>
          <a:off x="107504" y="1916832"/>
          <a:ext cx="8901808" cy="482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5717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3189</TotalTime>
  <Words>1418</Words>
  <Application>Microsoft Office PowerPoint</Application>
  <PresentationFormat>On-screen Show (4:3)</PresentationFormat>
  <Paragraphs>227</Paragraphs>
  <Slides>41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Gill Sans MT</vt:lpstr>
      <vt:lpstr>Times New Roman</vt:lpstr>
      <vt:lpstr>Wingdings</vt:lpstr>
      <vt:lpstr>Gallery</vt:lpstr>
      <vt:lpstr>Bitmap Image</vt:lpstr>
      <vt:lpstr>principles of effective group work</vt:lpstr>
      <vt:lpstr>Key principles</vt:lpstr>
      <vt:lpstr>Key principles </vt:lpstr>
      <vt:lpstr>PowerPoint Presentation</vt:lpstr>
      <vt:lpstr>PowerPoint Presentation</vt:lpstr>
      <vt:lpstr>A brief guide to Self-Regulation</vt:lpstr>
      <vt:lpstr>A brief guide to Self-Regulation</vt:lpstr>
      <vt:lpstr>A brief guide to Self-Regulation</vt:lpstr>
      <vt:lpstr>What Factors Support the Development of Self-Regulation?</vt:lpstr>
      <vt:lpstr>What Factors Support the Development of Self-Regulation?</vt:lpstr>
      <vt:lpstr>PowerPoint Presentation</vt:lpstr>
      <vt:lpstr>Confident communication</vt:lpstr>
      <vt:lpstr>a Focus on the positive</vt:lpstr>
      <vt:lpstr>building the ethos</vt:lpstr>
      <vt:lpstr>PowerPoint Presentation</vt:lpstr>
      <vt:lpstr>Rights and responsibilities</vt:lpstr>
      <vt:lpstr>Framing for rights</vt:lpstr>
      <vt:lpstr>Framing for responsibilities</vt:lpstr>
      <vt:lpstr>PowerPoint Presentation</vt:lpstr>
      <vt:lpstr>Some Options for roles</vt:lpstr>
      <vt:lpstr>Techniques for collaboration</vt:lpstr>
      <vt:lpstr>Building self-Regulation</vt:lpstr>
      <vt:lpstr>Building self-Regulation</vt:lpstr>
      <vt:lpstr>Building self-Regulation</vt:lpstr>
      <vt:lpstr>Building impulse control</vt:lpstr>
      <vt:lpstr>PowerPoint Presentation</vt:lpstr>
      <vt:lpstr>Voice 21: Strands of Oracy</vt:lpstr>
      <vt:lpstr>Teacher communication</vt:lpstr>
      <vt:lpstr>Thinking Together Through Talk: Talk Tactics</vt:lpstr>
      <vt:lpstr>Thinking Together Through Talk: Socratic Questioning</vt:lpstr>
      <vt:lpstr>Socratic Questioning: Question Types</vt:lpstr>
      <vt:lpstr>Socratic Questioning: Question Types</vt:lpstr>
      <vt:lpstr>The language of Choice</vt:lpstr>
      <vt:lpstr>Pre-Empting group work issues</vt:lpstr>
      <vt:lpstr>PowerPoint Presentation</vt:lpstr>
      <vt:lpstr>Consequences and motivators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Buggers to Behave</dc:title>
  <dc:creator>Sue Cowley</dc:creator>
  <cp:lastModifiedBy>Sue Cowley</cp:lastModifiedBy>
  <cp:revision>289</cp:revision>
  <cp:lastPrinted>2023-08-31T11:55:00Z</cp:lastPrinted>
  <dcterms:created xsi:type="dcterms:W3CDTF">2004-05-18T11:02:25Z</dcterms:created>
  <dcterms:modified xsi:type="dcterms:W3CDTF">2023-09-01T08:46:44Z</dcterms:modified>
</cp:coreProperties>
</file>