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notesMasterIdLst>
    <p:notesMasterId r:id="rId25"/>
  </p:notesMasterIdLst>
  <p:handoutMasterIdLst>
    <p:handoutMasterId r:id="rId26"/>
  </p:handoutMasterIdLst>
  <p:sldIdLst>
    <p:sldId id="373" r:id="rId2"/>
    <p:sldId id="426" r:id="rId3"/>
    <p:sldId id="438" r:id="rId4"/>
    <p:sldId id="427" r:id="rId5"/>
    <p:sldId id="428" r:id="rId6"/>
    <p:sldId id="439" r:id="rId7"/>
    <p:sldId id="429" r:id="rId8"/>
    <p:sldId id="440" r:id="rId9"/>
    <p:sldId id="430" r:id="rId10"/>
    <p:sldId id="441" r:id="rId11"/>
    <p:sldId id="431" r:id="rId12"/>
    <p:sldId id="442" r:id="rId13"/>
    <p:sldId id="432" r:id="rId14"/>
    <p:sldId id="443" r:id="rId15"/>
    <p:sldId id="433" r:id="rId16"/>
    <p:sldId id="444" r:id="rId17"/>
    <p:sldId id="434" r:id="rId18"/>
    <p:sldId id="445" r:id="rId19"/>
    <p:sldId id="435" r:id="rId20"/>
    <p:sldId id="446" r:id="rId21"/>
    <p:sldId id="436" r:id="rId22"/>
    <p:sldId id="447" r:id="rId23"/>
    <p:sldId id="448" r:id="rId2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9" autoAdjust="0"/>
    <p:restoredTop sz="93842" autoAdjust="0"/>
  </p:normalViewPr>
  <p:slideViewPr>
    <p:cSldViewPr>
      <p:cViewPr varScale="1">
        <p:scale>
          <a:sx n="62" d="100"/>
          <a:sy n="62" d="100"/>
        </p:scale>
        <p:origin x="7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4EBA702-795A-429A-A4B6-E7D8E7ED8B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62B46D6-C889-4D1B-84C2-63B743F91D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4F90C24-B390-4D8D-BFC3-8753A6F831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3265B02-22B5-48E8-B314-AD1B817C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793154-639E-49B0-A9AA-591027748D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E227-7CE6-4B31-83A0-0B712FD3DC8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48006-DED1-4F4D-90A8-261E916E4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9EE3CD0-342D-4FB6-BD05-8666765AD75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15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7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0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6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54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2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7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0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1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F6BE-9F61-47DC-BC68-DE989F84050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87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4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452A-1D2C-4833-AB8F-14D6C35C86B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FF73-7A68-467C-8C39-5BE1E29A16E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06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01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7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8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8C7C3E0-16D8-4825-B290-B93CC5F35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3087"/>
            <a:ext cx="8686800" cy="158780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Book Launch Event: Ten Top Tips for</a:t>
            </a:r>
            <a:br>
              <a:rPr lang="en-GB" altLang="en-US" dirty="0"/>
            </a:br>
            <a:r>
              <a:rPr lang="en-GB" altLang="en-US" b="1" i="1" dirty="0"/>
              <a:t>Getting your Class to Behave</a:t>
            </a:r>
            <a:endParaRPr lang="en-GB" alt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CF2EE-60AA-0403-D415-9129D2CF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2448272" cy="3743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EBD11-5A18-E455-855F-0E340885ADBE}"/>
              </a:ext>
            </a:extLst>
          </p:cNvPr>
          <p:cNvSpPr txBox="1"/>
          <p:nvPr/>
        </p:nvSpPr>
        <p:spPr>
          <a:xfrm>
            <a:off x="4860032" y="3212976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800" dirty="0"/>
              <a:t>www.suecowley.co.uk</a:t>
            </a:r>
            <a:br>
              <a:rPr lang="en-GB" altLang="en-US" sz="2800" dirty="0"/>
            </a:br>
            <a:r>
              <a:rPr lang="en-GB" altLang="en-US" sz="2800" dirty="0"/>
              <a:t>sue@suecowley.co.uk</a:t>
            </a:r>
            <a:br>
              <a:rPr lang="en-GB" altLang="en-US" sz="2800" dirty="0"/>
            </a:br>
            <a:r>
              <a:rPr lang="en-GB" altLang="en-US" sz="2800" dirty="0"/>
              <a:t>@Sue_Cowley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586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No.7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It’s the </a:t>
            </a:r>
            <a:r>
              <a:rPr lang="en-GB" sz="5400" i="1" dirty="0"/>
              <a:t>standard </a:t>
            </a:r>
            <a:r>
              <a:rPr lang="en-GB" sz="5400" dirty="0"/>
              <a:t>that needs to be consistent, not the approach</a:t>
            </a:r>
          </a:p>
          <a:p>
            <a:r>
              <a:rPr lang="en-GB" sz="5400" dirty="0"/>
              <a:t>Support and scaffold behaviour just like you do any learning</a:t>
            </a:r>
          </a:p>
          <a:p>
            <a:r>
              <a:rPr lang="en-GB" sz="5400" dirty="0"/>
              <a:t>Flexible responses enable inclusion</a:t>
            </a:r>
          </a:p>
        </p:txBody>
      </p:sp>
    </p:spTree>
    <p:extLst>
      <p:ext uri="{BB962C8B-B14F-4D97-AF65-F5344CB8AC3E}">
        <p14:creationId xmlns:p14="http://schemas.microsoft.com/office/powerpoint/2010/main" val="371367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Non verbal communication sends a powerful message</a:t>
            </a:r>
          </a:p>
        </p:txBody>
      </p:sp>
    </p:spTree>
    <p:extLst>
      <p:ext uri="{BB962C8B-B14F-4D97-AF65-F5344CB8AC3E}">
        <p14:creationId xmlns:p14="http://schemas.microsoft.com/office/powerpoint/2010/main" val="368004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Prowl the teaching space like a cat, marking its territory</a:t>
            </a:r>
          </a:p>
          <a:p>
            <a:r>
              <a:rPr lang="en-GB" sz="5400" dirty="0"/>
              <a:t>‘Touch all four walls’ during a lesson</a:t>
            </a:r>
          </a:p>
          <a:p>
            <a:r>
              <a:rPr lang="en-GB" sz="5400" dirty="0"/>
              <a:t>Learners should never know quite when you might pop up</a:t>
            </a:r>
          </a:p>
        </p:txBody>
      </p:sp>
    </p:spTree>
    <p:extLst>
      <p:ext uri="{BB962C8B-B14F-4D97-AF65-F5344CB8AC3E}">
        <p14:creationId xmlns:p14="http://schemas.microsoft.com/office/powerpoint/2010/main" val="426368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Use more vocal tone than feels natural</a:t>
            </a:r>
          </a:p>
        </p:txBody>
      </p:sp>
    </p:spTree>
    <p:extLst>
      <p:ext uri="{BB962C8B-B14F-4D97-AF65-F5344CB8AC3E}">
        <p14:creationId xmlns:p14="http://schemas.microsoft.com/office/powerpoint/2010/main" val="295615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Tone of voice triggers the part of the brain that deals with emotions</a:t>
            </a:r>
          </a:p>
          <a:p>
            <a:r>
              <a:rPr lang="en-GB" sz="5400" dirty="0"/>
              <a:t>Tone helps understanding, especially for learners with SEND/EAL</a:t>
            </a:r>
          </a:p>
          <a:p>
            <a:r>
              <a:rPr lang="en-GB" sz="5400" dirty="0"/>
              <a:t>Tone encourages facial expressions</a:t>
            </a:r>
          </a:p>
        </p:txBody>
      </p:sp>
    </p:spTree>
    <p:extLst>
      <p:ext uri="{BB962C8B-B14F-4D97-AF65-F5344CB8AC3E}">
        <p14:creationId xmlns:p14="http://schemas.microsoft.com/office/powerpoint/2010/main" val="124442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All behaviour communicates </a:t>
            </a:r>
            <a:r>
              <a:rPr lang="en-GB" sz="5400" i="1" dirty="0"/>
              <a:t>something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2811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This is just how behaviour works</a:t>
            </a:r>
          </a:p>
          <a:p>
            <a:r>
              <a:rPr lang="en-GB" sz="5400" dirty="0"/>
              <a:t>Read what is communicated and, if appropriate, respond to it</a:t>
            </a:r>
          </a:p>
          <a:p>
            <a:r>
              <a:rPr lang="en-GB" sz="5400" dirty="0"/>
              <a:t>This doesn’t mean you have to pay attention to everything!</a:t>
            </a:r>
          </a:p>
        </p:txBody>
      </p:sp>
    </p:spTree>
    <p:extLst>
      <p:ext uri="{BB962C8B-B14F-4D97-AF65-F5344CB8AC3E}">
        <p14:creationId xmlns:p14="http://schemas.microsoft.com/office/powerpoint/2010/main" val="378068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Use statements not rhetorical questions</a:t>
            </a:r>
          </a:p>
        </p:txBody>
      </p:sp>
    </p:spTree>
    <p:extLst>
      <p:ext uri="{BB962C8B-B14F-4D97-AF65-F5344CB8AC3E}">
        <p14:creationId xmlns:p14="http://schemas.microsoft.com/office/powerpoint/2010/main" val="429273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If you ask rhetorical questions, you may get more than you bargained for!</a:t>
            </a:r>
          </a:p>
          <a:p>
            <a:r>
              <a:rPr lang="en-GB" sz="5400" dirty="0"/>
              <a:t>Some learners will take you literally</a:t>
            </a:r>
          </a:p>
          <a:p>
            <a:r>
              <a:rPr lang="en-GB" sz="5400" dirty="0"/>
              <a:t>Use positive statements of what you need instead</a:t>
            </a:r>
          </a:p>
        </p:txBody>
      </p:sp>
    </p:spTree>
    <p:extLst>
      <p:ext uri="{BB962C8B-B14F-4D97-AF65-F5344CB8AC3E}">
        <p14:creationId xmlns:p14="http://schemas.microsoft.com/office/powerpoint/2010/main" val="414962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Pre-empt the problem</a:t>
            </a:r>
          </a:p>
        </p:txBody>
      </p:sp>
    </p:spTree>
    <p:extLst>
      <p:ext uri="{BB962C8B-B14F-4D97-AF65-F5344CB8AC3E}">
        <p14:creationId xmlns:p14="http://schemas.microsoft.com/office/powerpoint/2010/main" val="425762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15337"/>
            <a:ext cx="7848872" cy="1303867"/>
          </a:xfrm>
        </p:spPr>
        <p:txBody>
          <a:bodyPr>
            <a:noAutofit/>
          </a:bodyPr>
          <a:lstStyle/>
          <a:p>
            <a:pPr algn="ctr"/>
            <a:r>
              <a:rPr lang="en-GB" altLang="en-US" sz="3600" dirty="0"/>
              <a:t>Before we begin …</a:t>
            </a:r>
            <a:br>
              <a:rPr lang="en-GB" altLang="en-US" sz="3600" dirty="0"/>
            </a:br>
            <a:r>
              <a:rPr lang="en-GB" altLang="en-US" sz="3600" dirty="0"/>
              <a:t>A ‘Brief History’ of my Behaviour Book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A084B-8753-DA7E-C7B0-4D887A2FF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67350"/>
            <a:ext cx="1109005" cy="175009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F9551-0099-0C29-8DE8-9B6EABCA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6433"/>
            <a:ext cx="1194378" cy="1866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24B5C6-682A-EE2E-EB47-405AB06C4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1194378" cy="1880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69455-133C-D50C-6D29-C3DB54F19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7"/>
            <a:ext cx="1292406" cy="2019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A0FC14-BD7A-3D9A-C08A-E817A0946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89452"/>
            <a:ext cx="1247506" cy="1947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60A32C-C707-2F60-C9B3-64CB608F2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82255"/>
            <a:ext cx="1584176" cy="24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Be proactive rather than reactive</a:t>
            </a:r>
          </a:p>
          <a:p>
            <a:r>
              <a:rPr lang="en-GB" sz="5400" dirty="0"/>
              <a:t>Consider what the problem is and how you can get in front of it</a:t>
            </a:r>
          </a:p>
          <a:p>
            <a:r>
              <a:rPr lang="en-GB" sz="5400" dirty="0"/>
              <a:t>Aim to find creative solutions</a:t>
            </a:r>
          </a:p>
        </p:txBody>
      </p:sp>
    </p:spTree>
    <p:extLst>
      <p:ext uri="{BB962C8B-B14F-4D97-AF65-F5344CB8AC3E}">
        <p14:creationId xmlns:p14="http://schemas.microsoft.com/office/powerpoint/2010/main" val="342348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Sometimes, the best ‘answer’ is to get creative!</a:t>
            </a:r>
          </a:p>
        </p:txBody>
      </p:sp>
    </p:spTree>
    <p:extLst>
      <p:ext uri="{BB962C8B-B14F-4D97-AF65-F5344CB8AC3E}">
        <p14:creationId xmlns:p14="http://schemas.microsoft.com/office/powerpoint/2010/main" val="306363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We all adapt our behaviour according to the inputs</a:t>
            </a:r>
          </a:p>
          <a:p>
            <a:r>
              <a:rPr lang="en-GB" sz="5400" dirty="0"/>
              <a:t>Even teachers will be ‘naughty’</a:t>
            </a:r>
          </a:p>
          <a:p>
            <a:r>
              <a:rPr lang="en-GB" sz="5400" dirty="0"/>
              <a:t>Do something to make them forget to misbehave!</a:t>
            </a:r>
          </a:p>
        </p:txBody>
      </p:sp>
    </p:spTree>
    <p:extLst>
      <p:ext uri="{BB962C8B-B14F-4D97-AF65-F5344CB8AC3E}">
        <p14:creationId xmlns:p14="http://schemas.microsoft.com/office/powerpoint/2010/main" val="132879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4800" dirty="0"/>
              <a:t>In Conclusion 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986BB2-AAB1-3D42-5514-E35460C2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Find lots more practical tips in the new edition of my behaviour book, published 30</a:t>
            </a:r>
            <a:r>
              <a:rPr lang="en-GB" sz="2800" baseline="30000" dirty="0"/>
              <a:t>th</a:t>
            </a:r>
            <a:r>
              <a:rPr lang="en-GB" sz="2800" dirty="0"/>
              <a:t> May!</a:t>
            </a:r>
          </a:p>
          <a:p>
            <a:pPr marL="0" indent="0">
              <a:buNone/>
            </a:pPr>
            <a:r>
              <a:rPr lang="en-GB" sz="2800" dirty="0"/>
              <a:t>Preorder on Amazon, or get a copy with a 25% discount </a:t>
            </a:r>
            <a:r>
              <a:rPr lang="en-GB" sz="2800"/>
              <a:t>via Bloomsbury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60A32C-C707-2F60-C9B3-64CB608F2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02463"/>
            <a:ext cx="1440160" cy="2202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F8B22F-ACB7-D802-01C5-64B12306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48414"/>
            <a:ext cx="3043561" cy="15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No.10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Expectations are everything</a:t>
            </a:r>
          </a:p>
        </p:txBody>
      </p:sp>
    </p:spTree>
    <p:extLst>
      <p:ext uri="{BB962C8B-B14F-4D97-AF65-F5344CB8AC3E}">
        <p14:creationId xmlns:p14="http://schemas.microsoft.com/office/powerpoint/2010/main" val="399141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No.10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Use clear language – make sure that learners understand concepts</a:t>
            </a:r>
          </a:p>
          <a:p>
            <a:r>
              <a:rPr lang="en-GB" sz="5400" dirty="0"/>
              <a:t>Ensure that you follow through, or it doesn’t mean anything</a:t>
            </a:r>
          </a:p>
          <a:p>
            <a:r>
              <a:rPr lang="en-GB" sz="5400" dirty="0"/>
              <a:t>Model what you said you wanted</a:t>
            </a:r>
          </a:p>
        </p:txBody>
      </p:sp>
    </p:spTree>
    <p:extLst>
      <p:ext uri="{BB962C8B-B14F-4D97-AF65-F5344CB8AC3E}">
        <p14:creationId xmlns:p14="http://schemas.microsoft.com/office/powerpoint/2010/main" val="345443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No.9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Avoid the instinctive reaction</a:t>
            </a:r>
          </a:p>
        </p:txBody>
      </p:sp>
    </p:spTree>
    <p:extLst>
      <p:ext uri="{BB962C8B-B14F-4D97-AF65-F5344CB8AC3E}">
        <p14:creationId xmlns:p14="http://schemas.microsoft.com/office/powerpoint/2010/main" val="172104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No.9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Autofit/>
          </a:bodyPr>
          <a:lstStyle/>
          <a:p>
            <a:r>
              <a:rPr lang="en-GB" sz="3400" dirty="0"/>
              <a:t>It’s </a:t>
            </a:r>
            <a:r>
              <a:rPr lang="en-GB" sz="3400" i="1" dirty="0"/>
              <a:t>natural </a:t>
            </a:r>
            <a:r>
              <a:rPr lang="en-GB" sz="3400" dirty="0"/>
              <a:t>to get wound up by poor behaviour</a:t>
            </a:r>
          </a:p>
          <a:p>
            <a:r>
              <a:rPr lang="en-GB" sz="3400" dirty="0"/>
              <a:t>Be aware of what your instinctive reaction will be</a:t>
            </a:r>
          </a:p>
          <a:p>
            <a:r>
              <a:rPr lang="en-GB" sz="3400" dirty="0"/>
              <a:t>Aim to do the opposite</a:t>
            </a:r>
          </a:p>
        </p:txBody>
      </p:sp>
    </p:spTree>
    <p:extLst>
      <p:ext uri="{BB962C8B-B14F-4D97-AF65-F5344CB8AC3E}">
        <p14:creationId xmlns:p14="http://schemas.microsoft.com/office/powerpoint/2010/main" val="234627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No.8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Focus on the positive</a:t>
            </a:r>
          </a:p>
        </p:txBody>
      </p:sp>
    </p:spTree>
    <p:extLst>
      <p:ext uri="{BB962C8B-B14F-4D97-AF65-F5344CB8AC3E}">
        <p14:creationId xmlns:p14="http://schemas.microsoft.com/office/powerpoint/2010/main" val="42693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No.8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 fontScale="62500" lnSpcReduction="20000"/>
          </a:bodyPr>
          <a:lstStyle/>
          <a:p>
            <a:r>
              <a:rPr lang="en-GB" sz="5400" dirty="0"/>
              <a:t>Give your energy to the learners who are ‘doing the right thing’</a:t>
            </a:r>
          </a:p>
          <a:p>
            <a:r>
              <a:rPr lang="en-GB" sz="5400" dirty="0"/>
              <a:t>Shine a light on good behaviour</a:t>
            </a:r>
          </a:p>
          <a:p>
            <a:r>
              <a:rPr lang="en-GB" sz="5400" dirty="0"/>
              <a:t>Aim for five positives before one negative</a:t>
            </a:r>
          </a:p>
        </p:txBody>
      </p:sp>
    </p:spTree>
    <p:extLst>
      <p:ext uri="{BB962C8B-B14F-4D97-AF65-F5344CB8AC3E}">
        <p14:creationId xmlns:p14="http://schemas.microsoft.com/office/powerpoint/2010/main" val="17815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altLang="en-US" sz="9600" dirty="0"/>
              <a:t>Tip No.7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90624-568F-A6E4-40AE-55C49413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Use ‘flexible consistency’</a:t>
            </a:r>
          </a:p>
        </p:txBody>
      </p:sp>
    </p:spTree>
    <p:extLst>
      <p:ext uri="{BB962C8B-B14F-4D97-AF65-F5344CB8AC3E}">
        <p14:creationId xmlns:p14="http://schemas.microsoft.com/office/powerpoint/2010/main" val="227098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2931</TotalTime>
  <Words>486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Book Launch Event: Ten Top Tips for Getting your Class to Behave</vt:lpstr>
      <vt:lpstr>Before we begin … A ‘Brief History’ of my Behaviour Book</vt:lpstr>
      <vt:lpstr>Tip No.10</vt:lpstr>
      <vt:lpstr>Tip No.10</vt:lpstr>
      <vt:lpstr>Tip No.9</vt:lpstr>
      <vt:lpstr>Tip No.9</vt:lpstr>
      <vt:lpstr>Tip No.8</vt:lpstr>
      <vt:lpstr>Tip No.8</vt:lpstr>
      <vt:lpstr>Tip No.7</vt:lpstr>
      <vt:lpstr>Tip No.7</vt:lpstr>
      <vt:lpstr>Tip No.6</vt:lpstr>
      <vt:lpstr>Tip No.6</vt:lpstr>
      <vt:lpstr>Tip No.5</vt:lpstr>
      <vt:lpstr>Tip No.5</vt:lpstr>
      <vt:lpstr>Tip No.4</vt:lpstr>
      <vt:lpstr>Tip No.4</vt:lpstr>
      <vt:lpstr>Tip No.3</vt:lpstr>
      <vt:lpstr>Tip No.3</vt:lpstr>
      <vt:lpstr>Tip No.2</vt:lpstr>
      <vt:lpstr>Tip No.2</vt:lpstr>
      <vt:lpstr>Tip No.1</vt:lpstr>
      <vt:lpstr>Tip No.1</vt:lpstr>
      <vt:lpstr>In Conclusion …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First Teaching for Children with SEND  Intention, Implementation &amp; Impact   www.suecowley.co.uk @Sue_Cowley</dc:title>
  <dc:creator>Suzie</dc:creator>
  <cp:lastModifiedBy>Sue Cowley</cp:lastModifiedBy>
  <cp:revision>269</cp:revision>
  <cp:lastPrinted>2021-03-29T10:31:19Z</cp:lastPrinted>
  <dcterms:created xsi:type="dcterms:W3CDTF">2019-02-13T10:16:55Z</dcterms:created>
  <dcterms:modified xsi:type="dcterms:W3CDTF">2024-04-24T08:42:29Z</dcterms:modified>
</cp:coreProperties>
</file>